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5" r:id="rId3"/>
    <p:sldMasterId id="2147483734" r:id="rId4"/>
    <p:sldMasterId id="2147483737" r:id="rId5"/>
  </p:sldMasterIdLst>
  <p:notesMasterIdLst>
    <p:notesMasterId r:id="rId64"/>
  </p:notesMasterIdLst>
  <p:sldIdLst>
    <p:sldId id="256" r:id="rId6"/>
    <p:sldId id="258" r:id="rId7"/>
    <p:sldId id="2147479093" r:id="rId8"/>
    <p:sldId id="2147479619" r:id="rId9"/>
    <p:sldId id="2147479094" r:id="rId10"/>
    <p:sldId id="2147479610" r:id="rId11"/>
    <p:sldId id="2147470963" r:id="rId12"/>
    <p:sldId id="2147479089" r:id="rId13"/>
    <p:sldId id="2147479090" r:id="rId14"/>
    <p:sldId id="2147479553" r:id="rId15"/>
    <p:sldId id="2147479608" r:id="rId16"/>
    <p:sldId id="2147478340" r:id="rId17"/>
    <p:sldId id="2147479618" r:id="rId18"/>
    <p:sldId id="2147479091" r:id="rId19"/>
    <p:sldId id="2147479092" r:id="rId20"/>
    <p:sldId id="264" r:id="rId21"/>
    <p:sldId id="265" r:id="rId22"/>
    <p:sldId id="2147479625" r:id="rId23"/>
    <p:sldId id="2147479621" r:id="rId24"/>
    <p:sldId id="2147479616" r:id="rId25"/>
    <p:sldId id="2147479617" r:id="rId26"/>
    <p:sldId id="2147479612" r:id="rId27"/>
    <p:sldId id="2147479624" r:id="rId28"/>
    <p:sldId id="259" r:id="rId29"/>
    <p:sldId id="260" r:id="rId30"/>
    <p:sldId id="263" r:id="rId31"/>
    <p:sldId id="261" r:id="rId32"/>
    <p:sldId id="273" r:id="rId33"/>
    <p:sldId id="2147479620" r:id="rId34"/>
    <p:sldId id="2147479622" r:id="rId35"/>
    <p:sldId id="262" r:id="rId36"/>
    <p:sldId id="2147479627" r:id="rId37"/>
    <p:sldId id="2147479614" r:id="rId38"/>
    <p:sldId id="2147479626" r:id="rId39"/>
    <p:sldId id="2147479615" r:id="rId40"/>
    <p:sldId id="2147479628" r:id="rId41"/>
    <p:sldId id="2147479611" r:id="rId42"/>
    <p:sldId id="2147479636" r:id="rId43"/>
    <p:sldId id="2147479639" r:id="rId44"/>
    <p:sldId id="2147479637" r:id="rId45"/>
    <p:sldId id="2147479640" r:id="rId46"/>
    <p:sldId id="2147479641" r:id="rId47"/>
    <p:sldId id="2147479613" r:id="rId48"/>
    <p:sldId id="2147479630" r:id="rId49"/>
    <p:sldId id="2147479631" r:id="rId50"/>
    <p:sldId id="2147479633" r:id="rId51"/>
    <p:sldId id="2147479632" r:id="rId52"/>
    <p:sldId id="2147479634" r:id="rId53"/>
    <p:sldId id="2147479635" r:id="rId54"/>
    <p:sldId id="266" r:id="rId55"/>
    <p:sldId id="268" r:id="rId56"/>
    <p:sldId id="267" r:id="rId57"/>
    <p:sldId id="2147479629" r:id="rId58"/>
    <p:sldId id="271" r:id="rId59"/>
    <p:sldId id="2147479623" r:id="rId60"/>
    <p:sldId id="269" r:id="rId61"/>
    <p:sldId id="270" r:id="rId62"/>
    <p:sldId id="27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B7D496-B309-4A6E-A549-6758FEF9060C}">
          <p14:sldIdLst>
            <p14:sldId id="256"/>
            <p14:sldId id="258"/>
          </p14:sldIdLst>
        </p14:section>
        <p14:section name="Overview" id="{E3BC3780-8CC9-4733-81D2-3FBF7513C5AF}">
          <p14:sldIdLst>
            <p14:sldId id="2147479093"/>
            <p14:sldId id="2147479619"/>
            <p14:sldId id="2147479094"/>
            <p14:sldId id="2147479610"/>
            <p14:sldId id="2147470963"/>
            <p14:sldId id="2147479089"/>
            <p14:sldId id="2147479090"/>
            <p14:sldId id="2147479553"/>
            <p14:sldId id="2147479608"/>
            <p14:sldId id="2147478340"/>
            <p14:sldId id="2147479618"/>
            <p14:sldId id="2147479091"/>
            <p14:sldId id="2147479092"/>
          </p14:sldIdLst>
        </p14:section>
        <p14:section name="Creation" id="{ED425CC8-0C86-4672-9D6B-BAB11C50D655}">
          <p14:sldIdLst>
            <p14:sldId id="264"/>
            <p14:sldId id="265"/>
            <p14:sldId id="2147479625"/>
            <p14:sldId id="2147479621"/>
            <p14:sldId id="2147479616"/>
            <p14:sldId id="2147479617"/>
            <p14:sldId id="2147479612"/>
            <p14:sldId id="2147479624"/>
            <p14:sldId id="259"/>
            <p14:sldId id="260"/>
            <p14:sldId id="263"/>
            <p14:sldId id="261"/>
            <p14:sldId id="273"/>
            <p14:sldId id="2147479620"/>
            <p14:sldId id="2147479622"/>
            <p14:sldId id="262"/>
            <p14:sldId id="2147479627"/>
            <p14:sldId id="2147479614"/>
            <p14:sldId id="2147479626"/>
            <p14:sldId id="2147479615"/>
            <p14:sldId id="2147479628"/>
          </p14:sldIdLst>
        </p14:section>
        <p14:section name="Additional configs" id="{2D3A86EF-4BDF-45FB-BA3C-6302D1CEE1EE}">
          <p14:sldIdLst>
            <p14:sldId id="2147479611"/>
          </p14:sldIdLst>
        </p14:section>
        <p14:section name="Capacity Utilisation" id="{D244384A-7EB6-4D18-BFB1-59DF99DD2E1F}">
          <p14:sldIdLst>
            <p14:sldId id="2147479636"/>
            <p14:sldId id="2147479639"/>
            <p14:sldId id="2147479637"/>
            <p14:sldId id="2147479640"/>
            <p14:sldId id="2147479641"/>
          </p14:sldIdLst>
        </p14:section>
        <p14:section name="VM Setup" id="{29D37FBA-CDB8-4107-AA42-F5F4C33426A7}">
          <p14:sldIdLst>
            <p14:sldId id="2147479613"/>
            <p14:sldId id="2147479630"/>
            <p14:sldId id="2147479631"/>
            <p14:sldId id="2147479633"/>
            <p14:sldId id="2147479632"/>
            <p14:sldId id="2147479634"/>
            <p14:sldId id="2147479635"/>
          </p14:sldIdLst>
        </p14:section>
        <p14:section name="DataPreparation" id="{A1FF6B09-2822-473A-97B1-1F6F4256C6DD}">
          <p14:sldIdLst>
            <p14:sldId id="266"/>
            <p14:sldId id="268"/>
            <p14:sldId id="267"/>
          </p14:sldIdLst>
        </p14:section>
        <p14:section name="Additional Resources" id="{7FBD5F93-5A51-4F09-B467-85614BB2DE86}">
          <p14:sldIdLst>
            <p14:sldId id="2147479629"/>
            <p14:sldId id="271"/>
            <p14:sldId id="2147479623"/>
            <p14:sldId id="269"/>
            <p14:sldId id="270"/>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4A6F55-0BFC-4946-9B53-956C950958E1}" name="Elizabeth Oldag" initials="EO" userId="S::eloldag@microsoft.com::8c807e09-fcdb-4e78-b9d5-1879c3db6ae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BA89E3-617D-4AF6-8682-8EEFC75B7B77}" v="3" dt="2023-06-14T12:39:19.4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7479" autoAdjust="0"/>
  </p:normalViewPr>
  <p:slideViewPr>
    <p:cSldViewPr snapToGrid="0">
      <p:cViewPr varScale="1">
        <p:scale>
          <a:sx n="95" d="100"/>
          <a:sy n="95" d="100"/>
        </p:scale>
        <p:origin x="96" y="4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ableStyles" Target="tableStyles.xml"/><Relationship Id="rId7" Type="http://schemas.openxmlformats.org/officeDocument/2006/relationships/slide" Target="slides/slide2.xml"/><Relationship Id="rId71"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Perov" userId="44508998-8112-4614-acf9-bf2e661444c7" providerId="ADAL" clId="{CBBA89E3-617D-4AF6-8682-8EEFC75B7B77}"/>
    <pc:docChg chg="undo custSel addSld modSld sldOrd addSection modSection">
      <pc:chgData name="Peter Perov" userId="44508998-8112-4614-acf9-bf2e661444c7" providerId="ADAL" clId="{CBBA89E3-617D-4AF6-8682-8EEFC75B7B77}" dt="2023-06-14T13:28:27.273" v="852" actId="14100"/>
      <pc:docMkLst>
        <pc:docMk/>
      </pc:docMkLst>
      <pc:sldChg chg="new">
        <pc:chgData name="Peter Perov" userId="44508998-8112-4614-acf9-bf2e661444c7" providerId="ADAL" clId="{CBBA89E3-617D-4AF6-8682-8EEFC75B7B77}" dt="2023-06-14T09:50:41.042" v="0" actId="680"/>
        <pc:sldMkLst>
          <pc:docMk/>
          <pc:sldMk cId="1201088120" sldId="257"/>
        </pc:sldMkLst>
      </pc:sldChg>
      <pc:sldChg chg="modSp new mod">
        <pc:chgData name="Peter Perov" userId="44508998-8112-4614-acf9-bf2e661444c7" providerId="ADAL" clId="{CBBA89E3-617D-4AF6-8682-8EEFC75B7B77}" dt="2023-06-14T12:59:53.246" v="772" actId="313"/>
        <pc:sldMkLst>
          <pc:docMk/>
          <pc:sldMk cId="3300688790" sldId="258"/>
        </pc:sldMkLst>
        <pc:spChg chg="mod">
          <ac:chgData name="Peter Perov" userId="44508998-8112-4614-acf9-bf2e661444c7" providerId="ADAL" clId="{CBBA89E3-617D-4AF6-8682-8EEFC75B7B77}" dt="2023-06-14T12:59:40.110" v="764" actId="20577"/>
          <ac:spMkLst>
            <pc:docMk/>
            <pc:sldMk cId="3300688790" sldId="258"/>
            <ac:spMk id="2" creationId="{AD4C5469-7BFE-F15E-0045-BCE7E94A4B29}"/>
          </ac:spMkLst>
        </pc:spChg>
        <pc:spChg chg="mod">
          <ac:chgData name="Peter Perov" userId="44508998-8112-4614-acf9-bf2e661444c7" providerId="ADAL" clId="{CBBA89E3-617D-4AF6-8682-8EEFC75B7B77}" dt="2023-06-14T12:59:53.246" v="772" actId="313"/>
          <ac:spMkLst>
            <pc:docMk/>
            <pc:sldMk cId="3300688790" sldId="258"/>
            <ac:spMk id="3" creationId="{40ED9456-8ABA-5157-4A91-6D399C9DD715}"/>
          </ac:spMkLst>
        </pc:spChg>
      </pc:sldChg>
      <pc:sldChg chg="addSp modSp new mod">
        <pc:chgData name="Peter Perov" userId="44508998-8112-4614-acf9-bf2e661444c7" providerId="ADAL" clId="{CBBA89E3-617D-4AF6-8682-8EEFC75B7B77}" dt="2023-06-14T09:53:15.058" v="70" actId="11529"/>
        <pc:sldMkLst>
          <pc:docMk/>
          <pc:sldMk cId="905966390" sldId="259"/>
        </pc:sldMkLst>
        <pc:spChg chg="mod">
          <ac:chgData name="Peter Perov" userId="44508998-8112-4614-acf9-bf2e661444c7" providerId="ADAL" clId="{CBBA89E3-617D-4AF6-8682-8EEFC75B7B77}" dt="2023-06-14T09:51:01.495" v="27" actId="20577"/>
          <ac:spMkLst>
            <pc:docMk/>
            <pc:sldMk cId="905966390" sldId="259"/>
            <ac:spMk id="2" creationId="{C8AD3D5C-1BAF-422F-531A-656FCB67FB4C}"/>
          </ac:spMkLst>
        </pc:spChg>
        <pc:spChg chg="mod">
          <ac:chgData name="Peter Perov" userId="44508998-8112-4614-acf9-bf2e661444c7" providerId="ADAL" clId="{CBBA89E3-617D-4AF6-8682-8EEFC75B7B77}" dt="2023-06-14T09:51:33.933" v="61" actId="20577"/>
          <ac:spMkLst>
            <pc:docMk/>
            <pc:sldMk cId="905966390" sldId="259"/>
            <ac:spMk id="3" creationId="{6AD3B264-E446-0BEC-F825-9BBE0A5DC42B}"/>
          </ac:spMkLst>
        </pc:spChg>
        <pc:spChg chg="add">
          <ac:chgData name="Peter Perov" userId="44508998-8112-4614-acf9-bf2e661444c7" providerId="ADAL" clId="{CBBA89E3-617D-4AF6-8682-8EEFC75B7B77}" dt="2023-06-14T09:53:15.058" v="70" actId="11529"/>
          <ac:spMkLst>
            <pc:docMk/>
            <pc:sldMk cId="905966390" sldId="259"/>
            <ac:spMk id="8" creationId="{8F036482-E595-0997-01E0-F44AE177D062}"/>
          </ac:spMkLst>
        </pc:spChg>
        <pc:picChg chg="add mod">
          <ac:chgData name="Peter Perov" userId="44508998-8112-4614-acf9-bf2e661444c7" providerId="ADAL" clId="{CBBA89E3-617D-4AF6-8682-8EEFC75B7B77}" dt="2023-06-14T09:52:39.697" v="69" actId="1076"/>
          <ac:picMkLst>
            <pc:docMk/>
            <pc:sldMk cId="905966390" sldId="259"/>
            <ac:picMk id="5" creationId="{B4C60CB1-F2AC-D9FE-7A1B-1626E0720ED6}"/>
          </ac:picMkLst>
        </pc:picChg>
        <pc:picChg chg="add mod">
          <ac:chgData name="Peter Perov" userId="44508998-8112-4614-acf9-bf2e661444c7" providerId="ADAL" clId="{CBBA89E3-617D-4AF6-8682-8EEFC75B7B77}" dt="2023-06-14T09:52:33.090" v="68" actId="1076"/>
          <ac:picMkLst>
            <pc:docMk/>
            <pc:sldMk cId="905966390" sldId="259"/>
            <ac:picMk id="7" creationId="{B5FD7142-EA22-86DC-B334-535A9C83EC67}"/>
          </ac:picMkLst>
        </pc:picChg>
      </pc:sldChg>
      <pc:sldChg chg="addSp delSp modSp new mod modNotesTx">
        <pc:chgData name="Peter Perov" userId="44508998-8112-4614-acf9-bf2e661444c7" providerId="ADAL" clId="{CBBA89E3-617D-4AF6-8682-8EEFC75B7B77}" dt="2023-06-14T09:54:14.949" v="175" actId="20577"/>
        <pc:sldMkLst>
          <pc:docMk/>
          <pc:sldMk cId="193993584" sldId="260"/>
        </pc:sldMkLst>
        <pc:spChg chg="mod">
          <ac:chgData name="Peter Perov" userId="44508998-8112-4614-acf9-bf2e661444c7" providerId="ADAL" clId="{CBBA89E3-617D-4AF6-8682-8EEFC75B7B77}" dt="2023-06-14T09:53:52.039" v="137" actId="20577"/>
          <ac:spMkLst>
            <pc:docMk/>
            <pc:sldMk cId="193993584" sldId="260"/>
            <ac:spMk id="2" creationId="{6F1DCDBA-F697-6524-053F-9FE2135F1C92}"/>
          </ac:spMkLst>
        </pc:spChg>
        <pc:spChg chg="del">
          <ac:chgData name="Peter Perov" userId="44508998-8112-4614-acf9-bf2e661444c7" providerId="ADAL" clId="{CBBA89E3-617D-4AF6-8682-8EEFC75B7B77}" dt="2023-06-14T09:53:56.544" v="138" actId="478"/>
          <ac:spMkLst>
            <pc:docMk/>
            <pc:sldMk cId="193993584" sldId="260"/>
            <ac:spMk id="3" creationId="{5DD5AB5D-0C25-5B0C-0BAA-AEE561FA1A99}"/>
          </ac:spMkLst>
        </pc:spChg>
        <pc:picChg chg="add mod">
          <ac:chgData name="Peter Perov" userId="44508998-8112-4614-acf9-bf2e661444c7" providerId="ADAL" clId="{CBBA89E3-617D-4AF6-8682-8EEFC75B7B77}" dt="2023-06-14T09:54:03.361" v="141" actId="1076"/>
          <ac:picMkLst>
            <pc:docMk/>
            <pc:sldMk cId="193993584" sldId="260"/>
            <ac:picMk id="5" creationId="{20F8ECD6-5AEB-AE15-9FF4-385CD53A9A5C}"/>
          </ac:picMkLst>
        </pc:picChg>
      </pc:sldChg>
      <pc:sldChg chg="addSp delSp modSp new mod modNotesTx">
        <pc:chgData name="Peter Perov" userId="44508998-8112-4614-acf9-bf2e661444c7" providerId="ADAL" clId="{CBBA89E3-617D-4AF6-8682-8EEFC75B7B77}" dt="2023-06-14T09:56:36.199" v="312" actId="20577"/>
        <pc:sldMkLst>
          <pc:docMk/>
          <pc:sldMk cId="1720178106" sldId="261"/>
        </pc:sldMkLst>
        <pc:spChg chg="mod">
          <ac:chgData name="Peter Perov" userId="44508998-8112-4614-acf9-bf2e661444c7" providerId="ADAL" clId="{CBBA89E3-617D-4AF6-8682-8EEFC75B7B77}" dt="2023-06-14T09:55:32.565" v="202" actId="1076"/>
          <ac:spMkLst>
            <pc:docMk/>
            <pc:sldMk cId="1720178106" sldId="261"/>
            <ac:spMk id="2" creationId="{86856AA0-552D-7D7E-1C8A-FD07D83367E9}"/>
          </ac:spMkLst>
        </pc:spChg>
        <pc:spChg chg="del">
          <ac:chgData name="Peter Perov" userId="44508998-8112-4614-acf9-bf2e661444c7" providerId="ADAL" clId="{CBBA89E3-617D-4AF6-8682-8EEFC75B7B77}" dt="2023-06-14T09:55:19.665" v="197" actId="478"/>
          <ac:spMkLst>
            <pc:docMk/>
            <pc:sldMk cId="1720178106" sldId="261"/>
            <ac:spMk id="3" creationId="{EC5D6C2B-1C61-4FDE-E4AB-B3CE9CC3951A}"/>
          </ac:spMkLst>
        </pc:spChg>
        <pc:spChg chg="add mod">
          <ac:chgData name="Peter Perov" userId="44508998-8112-4614-acf9-bf2e661444c7" providerId="ADAL" clId="{CBBA89E3-617D-4AF6-8682-8EEFC75B7B77}" dt="2023-06-14T09:56:18.605" v="270" actId="20577"/>
          <ac:spMkLst>
            <pc:docMk/>
            <pc:sldMk cId="1720178106" sldId="261"/>
            <ac:spMk id="6" creationId="{C980F8E9-8C81-D9DB-A816-BE3BDD69B3BE}"/>
          </ac:spMkLst>
        </pc:spChg>
        <pc:picChg chg="add mod">
          <ac:chgData name="Peter Perov" userId="44508998-8112-4614-acf9-bf2e661444c7" providerId="ADAL" clId="{CBBA89E3-617D-4AF6-8682-8EEFC75B7B77}" dt="2023-06-14T09:55:26.617" v="201" actId="1076"/>
          <ac:picMkLst>
            <pc:docMk/>
            <pc:sldMk cId="1720178106" sldId="261"/>
            <ac:picMk id="5" creationId="{6F2F8190-40DC-D57B-D8E9-98DC17BC9C81}"/>
          </ac:picMkLst>
        </pc:picChg>
      </pc:sldChg>
      <pc:sldChg chg="addSp modSp new mod">
        <pc:chgData name="Peter Perov" userId="44508998-8112-4614-acf9-bf2e661444c7" providerId="ADAL" clId="{CBBA89E3-617D-4AF6-8682-8EEFC75B7B77}" dt="2023-06-14T10:19:39.914" v="333" actId="1076"/>
        <pc:sldMkLst>
          <pc:docMk/>
          <pc:sldMk cId="1080235867" sldId="262"/>
        </pc:sldMkLst>
        <pc:spChg chg="mod">
          <ac:chgData name="Peter Perov" userId="44508998-8112-4614-acf9-bf2e661444c7" providerId="ADAL" clId="{CBBA89E3-617D-4AF6-8682-8EEFC75B7B77}" dt="2023-06-14T10:19:26.277" v="329" actId="20577"/>
          <ac:spMkLst>
            <pc:docMk/>
            <pc:sldMk cId="1080235867" sldId="262"/>
            <ac:spMk id="2" creationId="{E2BA57A0-0C9F-3F82-EE76-D770BEC256A7}"/>
          </ac:spMkLst>
        </pc:spChg>
        <pc:spChg chg="mod">
          <ac:chgData name="Peter Perov" userId="44508998-8112-4614-acf9-bf2e661444c7" providerId="ADAL" clId="{CBBA89E3-617D-4AF6-8682-8EEFC75B7B77}" dt="2023-06-14T10:19:30.190" v="330" actId="14100"/>
          <ac:spMkLst>
            <pc:docMk/>
            <pc:sldMk cId="1080235867" sldId="262"/>
            <ac:spMk id="3" creationId="{47E0AF05-F5B9-FA05-7B96-A61A6E68F20C}"/>
          </ac:spMkLst>
        </pc:spChg>
        <pc:picChg chg="add mod">
          <ac:chgData name="Peter Perov" userId="44508998-8112-4614-acf9-bf2e661444c7" providerId="ADAL" clId="{CBBA89E3-617D-4AF6-8682-8EEFC75B7B77}" dt="2023-06-14T10:19:39.914" v="333" actId="1076"/>
          <ac:picMkLst>
            <pc:docMk/>
            <pc:sldMk cId="1080235867" sldId="262"/>
            <ac:picMk id="5" creationId="{2F787088-61A5-B9A3-BAB2-B47110F3F86B}"/>
          </ac:picMkLst>
        </pc:picChg>
      </pc:sldChg>
      <pc:sldChg chg="addSp delSp modSp new mod modNotesTx">
        <pc:chgData name="Peter Perov" userId="44508998-8112-4614-acf9-bf2e661444c7" providerId="ADAL" clId="{CBBA89E3-617D-4AF6-8682-8EEFC75B7B77}" dt="2023-06-14T10:30:19.058" v="392" actId="20577"/>
        <pc:sldMkLst>
          <pc:docMk/>
          <pc:sldMk cId="3823807143" sldId="263"/>
        </pc:sldMkLst>
        <pc:spChg chg="mod">
          <ac:chgData name="Peter Perov" userId="44508998-8112-4614-acf9-bf2e661444c7" providerId="ADAL" clId="{CBBA89E3-617D-4AF6-8682-8EEFC75B7B77}" dt="2023-06-14T10:24:36.339" v="363" actId="20577"/>
          <ac:spMkLst>
            <pc:docMk/>
            <pc:sldMk cId="3823807143" sldId="263"/>
            <ac:spMk id="2" creationId="{0CC127AD-E722-4F39-8A6C-A55AFB49A781}"/>
          </ac:spMkLst>
        </pc:spChg>
        <pc:spChg chg="add del">
          <ac:chgData name="Peter Perov" userId="44508998-8112-4614-acf9-bf2e661444c7" providerId="ADAL" clId="{CBBA89E3-617D-4AF6-8682-8EEFC75B7B77}" dt="2023-06-14T10:24:25.981" v="337" actId="478"/>
          <ac:spMkLst>
            <pc:docMk/>
            <pc:sldMk cId="3823807143" sldId="263"/>
            <ac:spMk id="3" creationId="{EEACD444-6870-87A1-332F-978B747C2ECB}"/>
          </ac:spMkLst>
        </pc:spChg>
        <pc:picChg chg="add mod">
          <ac:chgData name="Peter Perov" userId="44508998-8112-4614-acf9-bf2e661444c7" providerId="ADAL" clId="{CBBA89E3-617D-4AF6-8682-8EEFC75B7B77}" dt="2023-06-14T10:24:31.183" v="340" actId="1076"/>
          <ac:picMkLst>
            <pc:docMk/>
            <pc:sldMk cId="3823807143" sldId="263"/>
            <ac:picMk id="5" creationId="{637BB661-010F-078E-0C87-DA31E022B385}"/>
          </ac:picMkLst>
        </pc:picChg>
      </pc:sldChg>
      <pc:sldChg chg="addSp delSp modSp new mod ord modClrScheme chgLayout">
        <pc:chgData name="Peter Perov" userId="44508998-8112-4614-acf9-bf2e661444c7" providerId="ADAL" clId="{CBBA89E3-617D-4AF6-8682-8EEFC75B7B77}" dt="2023-06-14T12:02:30.945" v="422" actId="700"/>
        <pc:sldMkLst>
          <pc:docMk/>
          <pc:sldMk cId="1741280791" sldId="264"/>
        </pc:sldMkLst>
        <pc:spChg chg="mod ord">
          <ac:chgData name="Peter Perov" userId="44508998-8112-4614-acf9-bf2e661444c7" providerId="ADAL" clId="{CBBA89E3-617D-4AF6-8682-8EEFC75B7B77}" dt="2023-06-14T12:02:30.945" v="422" actId="700"/>
          <ac:spMkLst>
            <pc:docMk/>
            <pc:sldMk cId="1741280791" sldId="264"/>
            <ac:spMk id="2" creationId="{CB25F851-50C8-EB57-6CD6-86CD593374F7}"/>
          </ac:spMkLst>
        </pc:spChg>
        <pc:spChg chg="del mod ord">
          <ac:chgData name="Peter Perov" userId="44508998-8112-4614-acf9-bf2e661444c7" providerId="ADAL" clId="{CBBA89E3-617D-4AF6-8682-8EEFC75B7B77}" dt="2023-06-14T12:02:30.945" v="422" actId="700"/>
          <ac:spMkLst>
            <pc:docMk/>
            <pc:sldMk cId="1741280791" sldId="264"/>
            <ac:spMk id="3" creationId="{8F2690FA-CBCE-00D3-69F5-CA065BC1CB36}"/>
          </ac:spMkLst>
        </pc:spChg>
        <pc:spChg chg="add mod ord">
          <ac:chgData name="Peter Perov" userId="44508998-8112-4614-acf9-bf2e661444c7" providerId="ADAL" clId="{CBBA89E3-617D-4AF6-8682-8EEFC75B7B77}" dt="2023-06-14T12:02:30.945" v="422" actId="700"/>
          <ac:spMkLst>
            <pc:docMk/>
            <pc:sldMk cId="1741280791" sldId="264"/>
            <ac:spMk id="4" creationId="{F34A0413-7B24-A5AF-04D1-67FA267767A6}"/>
          </ac:spMkLst>
        </pc:spChg>
      </pc:sldChg>
      <pc:sldChg chg="addSp delSp modSp new mod modClrScheme chgLayout">
        <pc:chgData name="Peter Perov" userId="44508998-8112-4614-acf9-bf2e661444c7" providerId="ADAL" clId="{CBBA89E3-617D-4AF6-8682-8EEFC75B7B77}" dt="2023-06-14T12:03:35.777" v="631" actId="20577"/>
        <pc:sldMkLst>
          <pc:docMk/>
          <pc:sldMk cId="207351517" sldId="265"/>
        </pc:sldMkLst>
        <pc:spChg chg="del mod ord">
          <ac:chgData name="Peter Perov" userId="44508998-8112-4614-acf9-bf2e661444c7" providerId="ADAL" clId="{CBBA89E3-617D-4AF6-8682-8EEFC75B7B77}" dt="2023-06-14T12:02:41.222" v="424" actId="700"/>
          <ac:spMkLst>
            <pc:docMk/>
            <pc:sldMk cId="207351517" sldId="265"/>
            <ac:spMk id="2" creationId="{FD4EF987-6D16-8CD6-FCF8-7DA6D89B993B}"/>
          </ac:spMkLst>
        </pc:spChg>
        <pc:spChg chg="del mod ord">
          <ac:chgData name="Peter Perov" userId="44508998-8112-4614-acf9-bf2e661444c7" providerId="ADAL" clId="{CBBA89E3-617D-4AF6-8682-8EEFC75B7B77}" dt="2023-06-14T12:02:41.222" v="424" actId="700"/>
          <ac:spMkLst>
            <pc:docMk/>
            <pc:sldMk cId="207351517" sldId="265"/>
            <ac:spMk id="3" creationId="{97E30C02-3F40-6EAB-7988-3B15AB854D7F}"/>
          </ac:spMkLst>
        </pc:spChg>
        <pc:spChg chg="add mod ord">
          <ac:chgData name="Peter Perov" userId="44508998-8112-4614-acf9-bf2e661444c7" providerId="ADAL" clId="{CBBA89E3-617D-4AF6-8682-8EEFC75B7B77}" dt="2023-06-14T12:02:44.792" v="436" actId="20577"/>
          <ac:spMkLst>
            <pc:docMk/>
            <pc:sldMk cId="207351517" sldId="265"/>
            <ac:spMk id="4" creationId="{8037AF07-13E7-82EC-F1AF-DD32D392EFF9}"/>
          </ac:spMkLst>
        </pc:spChg>
        <pc:spChg chg="add mod ord">
          <ac:chgData name="Peter Perov" userId="44508998-8112-4614-acf9-bf2e661444c7" providerId="ADAL" clId="{CBBA89E3-617D-4AF6-8682-8EEFC75B7B77}" dt="2023-06-14T12:03:35.777" v="631" actId="20577"/>
          <ac:spMkLst>
            <pc:docMk/>
            <pc:sldMk cId="207351517" sldId="265"/>
            <ac:spMk id="5" creationId="{8A122756-9F0B-275C-581F-514790428549}"/>
          </ac:spMkLst>
        </pc:spChg>
      </pc:sldChg>
      <pc:sldChg chg="modSp new mod">
        <pc:chgData name="Peter Perov" userId="44508998-8112-4614-acf9-bf2e661444c7" providerId="ADAL" clId="{CBBA89E3-617D-4AF6-8682-8EEFC75B7B77}" dt="2023-06-14T12:39:20.492" v="756" actId="14"/>
        <pc:sldMkLst>
          <pc:docMk/>
          <pc:sldMk cId="1376186603" sldId="266"/>
        </pc:sldMkLst>
        <pc:spChg chg="mod">
          <ac:chgData name="Peter Perov" userId="44508998-8112-4614-acf9-bf2e661444c7" providerId="ADAL" clId="{CBBA89E3-617D-4AF6-8682-8EEFC75B7B77}" dt="2023-06-14T12:38:37.610" v="651" actId="27636"/>
          <ac:spMkLst>
            <pc:docMk/>
            <pc:sldMk cId="1376186603" sldId="266"/>
            <ac:spMk id="2" creationId="{0CFD2076-FA5B-6392-A5E1-27B773ADF79B}"/>
          </ac:spMkLst>
        </pc:spChg>
        <pc:spChg chg="mod">
          <ac:chgData name="Peter Perov" userId="44508998-8112-4614-acf9-bf2e661444c7" providerId="ADAL" clId="{CBBA89E3-617D-4AF6-8682-8EEFC75B7B77}" dt="2023-06-14T12:39:20.492" v="756" actId="14"/>
          <ac:spMkLst>
            <pc:docMk/>
            <pc:sldMk cId="1376186603" sldId="266"/>
            <ac:spMk id="3" creationId="{314D67D7-1496-D303-53E2-3CFC3943E7AD}"/>
          </ac:spMkLst>
        </pc:spChg>
      </pc:sldChg>
      <pc:sldChg chg="modSp new mod">
        <pc:chgData name="Peter Perov" userId="44508998-8112-4614-acf9-bf2e661444c7" providerId="ADAL" clId="{CBBA89E3-617D-4AF6-8682-8EEFC75B7B77}" dt="2023-06-14T13:28:27.273" v="852" actId="14100"/>
        <pc:sldMkLst>
          <pc:docMk/>
          <pc:sldMk cId="2399027884" sldId="267"/>
        </pc:sldMkLst>
        <pc:spChg chg="mod">
          <ac:chgData name="Peter Perov" userId="44508998-8112-4614-acf9-bf2e661444c7" providerId="ADAL" clId="{CBBA89E3-617D-4AF6-8682-8EEFC75B7B77}" dt="2023-06-14T13:28:27.273" v="852" actId="14100"/>
          <ac:spMkLst>
            <pc:docMk/>
            <pc:sldMk cId="2399027884" sldId="267"/>
            <ac:spMk id="2" creationId="{9BC4EB0A-9777-985F-588E-B1FA0FCFD66D}"/>
          </ac:spMkLst>
        </pc:spChg>
        <pc:spChg chg="mod">
          <ac:chgData name="Peter Perov" userId="44508998-8112-4614-acf9-bf2e661444c7" providerId="ADAL" clId="{CBBA89E3-617D-4AF6-8682-8EEFC75B7B77}" dt="2023-06-14T13:28:23.556" v="851" actId="14100"/>
          <ac:spMkLst>
            <pc:docMk/>
            <pc:sldMk cId="2399027884" sldId="267"/>
            <ac:spMk id="3" creationId="{781B44F2-042F-A266-0914-87E8C7AEF7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9A6A4-C014-44CE-821D-B5FBB1FA2414}" type="datetimeFigureOut">
              <a:rPr lang="en-IE" smtClean="0"/>
              <a:t>28/06/2023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EA92B5-0595-4489-B196-EA78E0FC2F0C}" type="slidenum">
              <a:rPr lang="en-IE" smtClean="0"/>
              <a:t>‹#›</a:t>
            </a:fld>
            <a:endParaRPr lang="en-IE"/>
          </a:p>
        </p:txBody>
      </p:sp>
    </p:spTree>
    <p:extLst>
      <p:ext uri="{BB962C8B-B14F-4D97-AF65-F5344CB8AC3E}">
        <p14:creationId xmlns:p14="http://schemas.microsoft.com/office/powerpoint/2010/main" val="256766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pp.powerbi.com/groups/me/apps/ca118c33-8180-454c-bab5-eff67464a11f?referrer=appsource.microsoft.com&amp;experience=power-b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learn.microsoft.com/en-us/azure/azure-monitor/essentials/data-platform-metrics" TargetMode="External"/><Relationship Id="rId3" Type="http://schemas.openxmlformats.org/officeDocument/2006/relationships/hyperlink" Target="https://learn.microsoft.com/en-us/fabric/enterprise/licenses#capacity-and-skus" TargetMode="External"/><Relationship Id="rId7" Type="http://schemas.openxmlformats.org/officeDocument/2006/relationships/hyperlink" Target="https://learn.microsoft.com/en-us/azure/cost-management-billing/cost-management-billing-overvie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learn.microsoft.com/en-us/fabric/enterprise/pause-resume#resume-your-capacity" TargetMode="External"/><Relationship Id="rId5" Type="http://schemas.openxmlformats.org/officeDocument/2006/relationships/hyperlink" Target="https://learn.microsoft.com/en-us/fabric/enterprise/pause-resume#pause-your-capacity" TargetMode="External"/><Relationship Id="rId4" Type="http://schemas.openxmlformats.org/officeDocument/2006/relationships/hyperlink" Target="https://learn.microsoft.com/en-us/fabric/enterprise/scale-capacity" TargetMode="External"/><Relationship Id="rId9" Type="http://schemas.openxmlformats.org/officeDocument/2006/relationships/hyperlink" Target="https://learn.microsoft.com/en-us/fabric/admin/fabric-switch"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a:t>
            </a:fld>
            <a:endParaRPr lang="en-IE"/>
          </a:p>
        </p:txBody>
      </p:sp>
    </p:spTree>
    <p:extLst>
      <p:ext uri="{BB962C8B-B14F-4D97-AF65-F5344CB8AC3E}">
        <p14:creationId xmlns:p14="http://schemas.microsoft.com/office/powerpoint/2010/main" val="188491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15</a:t>
            </a:fld>
            <a:endParaRPr lang="en-IE"/>
          </a:p>
        </p:txBody>
      </p:sp>
    </p:spTree>
    <p:extLst>
      <p:ext uri="{BB962C8B-B14F-4D97-AF65-F5344CB8AC3E}">
        <p14:creationId xmlns:p14="http://schemas.microsoft.com/office/powerpoint/2010/main" val="397519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17</a:t>
            </a:fld>
            <a:endParaRPr lang="en-IE"/>
          </a:p>
        </p:txBody>
      </p:sp>
    </p:spTree>
    <p:extLst>
      <p:ext uri="{BB962C8B-B14F-4D97-AF65-F5344CB8AC3E}">
        <p14:creationId xmlns:p14="http://schemas.microsoft.com/office/powerpoint/2010/main" val="440143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Please turn on the feature switch '</a:t>
            </a:r>
            <a:r>
              <a:rPr kumimoji="0" lang="en-US" sz="1200" b="1"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?trident=1</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 to have Trident enabled experiences (</a:t>
            </a:r>
            <a:r>
              <a:rPr kumimoji="0" lang="en-US" sz="1200" b="0" i="1"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you should have PPU licenses by default as Microsoft employees/vendor</a:t>
            </a:r>
            <a:r>
              <a:rPr kumimoji="0" lang="en-US" sz="1200" b="0" i="0" u="none" strike="noStrike" kern="1200" cap="none" spc="0" normalizeH="0" baseline="0" noProof="0" dirty="0">
                <a:ln>
                  <a:noFill/>
                </a:ln>
                <a:solidFill>
                  <a:srgbClr val="313537"/>
                </a:solidFill>
                <a:effectLst/>
                <a:uLnTx/>
                <a:uFillTx/>
                <a:latin typeface="Calibri" panose="020F0502020204030204" pitchFamily="34" charset="0"/>
                <a:ea typeface="Calibri" panose="020F0502020204030204" pitchFamily="34" charset="0"/>
                <a:cs typeface="Calibri" panose="020F0502020204030204" pitchFamily="34" charset="0"/>
              </a:rPr>
              <a: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19</a:t>
            </a:fld>
            <a:endParaRPr lang="en-IE"/>
          </a:p>
        </p:txBody>
      </p:sp>
    </p:spTree>
    <p:extLst>
      <p:ext uri="{BB962C8B-B14F-4D97-AF65-F5344CB8AC3E}">
        <p14:creationId xmlns:p14="http://schemas.microsoft.com/office/powerpoint/2010/main" val="1713359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App.powerbi.com </a:t>
            </a:r>
          </a:p>
          <a:p>
            <a:r>
              <a:rPr lang="en-IE" dirty="0"/>
              <a:t>(if logged in you will be redirected to your PBI tenant) </a:t>
            </a:r>
          </a:p>
          <a:p>
            <a:r>
              <a:rPr lang="en-IE" dirty="0"/>
              <a:t>My Workspace</a:t>
            </a:r>
          </a:p>
          <a:p>
            <a:r>
              <a:rPr lang="en-IE" dirty="0"/>
              <a:t>New -&gt; Show All </a:t>
            </a:r>
          </a:p>
          <a:p>
            <a:endParaRPr lang="en-IE" dirty="0"/>
          </a:p>
          <a:p>
            <a:r>
              <a:rPr lang="en-IE" dirty="0"/>
              <a:t>Click on any of Fabric Features </a:t>
            </a:r>
          </a:p>
          <a:p>
            <a:endParaRPr lang="en-IE" dirty="0">
              <a:solidFill>
                <a:srgbClr val="FF0000"/>
              </a:solidFill>
            </a:endParaRPr>
          </a:p>
          <a:p>
            <a:r>
              <a:rPr lang="en-IE" dirty="0">
                <a:solidFill>
                  <a:srgbClr val="FF0000"/>
                </a:solidFill>
              </a:rPr>
              <a:t>Careful with this – there be dragons. </a:t>
            </a:r>
          </a:p>
        </p:txBody>
      </p:sp>
      <p:sp>
        <p:nvSpPr>
          <p:cNvPr id="4" name="Slide Number Placeholder 3"/>
          <p:cNvSpPr>
            <a:spLocks noGrp="1"/>
          </p:cNvSpPr>
          <p:nvPr>
            <p:ph type="sldNum" sz="quarter" idx="5"/>
          </p:nvPr>
        </p:nvSpPr>
        <p:spPr/>
        <p:txBody>
          <a:bodyPr/>
          <a:lstStyle/>
          <a:p>
            <a:fld id="{FAEA92B5-0595-4489-B196-EA78E0FC2F0C}" type="slidenum">
              <a:rPr lang="en-IE" smtClean="0"/>
              <a:t>20</a:t>
            </a:fld>
            <a:endParaRPr lang="en-IE"/>
          </a:p>
        </p:txBody>
      </p:sp>
    </p:spTree>
    <p:extLst>
      <p:ext uri="{BB962C8B-B14F-4D97-AF65-F5344CB8AC3E}">
        <p14:creationId xmlns:p14="http://schemas.microsoft.com/office/powerpoint/2010/main" val="4158087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https://admin.microsoft.com/</a:t>
            </a:r>
          </a:p>
        </p:txBody>
      </p:sp>
      <p:sp>
        <p:nvSpPr>
          <p:cNvPr id="4" name="Slide Number Placeholder 3"/>
          <p:cNvSpPr>
            <a:spLocks noGrp="1"/>
          </p:cNvSpPr>
          <p:nvPr>
            <p:ph type="sldNum" sz="quarter" idx="5"/>
          </p:nvPr>
        </p:nvSpPr>
        <p:spPr/>
        <p:txBody>
          <a:bodyPr/>
          <a:lstStyle/>
          <a:p>
            <a:fld id="{FAEA92B5-0595-4489-B196-EA78E0FC2F0C}" type="slidenum">
              <a:rPr lang="en-IE" smtClean="0"/>
              <a:t>22</a:t>
            </a:fld>
            <a:endParaRPr lang="en-IE"/>
          </a:p>
        </p:txBody>
      </p:sp>
    </p:spTree>
    <p:extLst>
      <p:ext uri="{BB962C8B-B14F-4D97-AF65-F5344CB8AC3E}">
        <p14:creationId xmlns:p14="http://schemas.microsoft.com/office/powerpoint/2010/main" val="1862770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You can actually create capacity from PBI portal </a:t>
            </a:r>
          </a:p>
          <a:p>
            <a:endParaRPr lang="en-IE" dirty="0"/>
          </a:p>
          <a:p>
            <a:r>
              <a:rPr lang="en-IE" dirty="0"/>
              <a:t>Capacity usage report is also there (you will need to install “</a:t>
            </a:r>
            <a:r>
              <a:rPr lang="en-IE" b="0" i="0" u="none" strike="noStrike" dirty="0">
                <a:effectLst/>
                <a:latin typeface="Segoe UI" panose="020B0502040204020203" pitchFamily="34" charset="0"/>
                <a:hlinkClick r:id="rId3"/>
              </a:rPr>
              <a:t>Microsoft Fabric Capacity Metrics</a:t>
            </a:r>
            <a:r>
              <a:rPr lang="en-IE" dirty="0"/>
              <a:t>” app.</a:t>
            </a:r>
          </a:p>
        </p:txBody>
      </p:sp>
      <p:sp>
        <p:nvSpPr>
          <p:cNvPr id="4" name="Slide Number Placeholder 3"/>
          <p:cNvSpPr>
            <a:spLocks noGrp="1"/>
          </p:cNvSpPr>
          <p:nvPr>
            <p:ph type="sldNum" sz="quarter" idx="5"/>
          </p:nvPr>
        </p:nvSpPr>
        <p:spPr/>
        <p:txBody>
          <a:bodyPr/>
          <a:lstStyle/>
          <a:p>
            <a:fld id="{FAEA92B5-0595-4489-B196-EA78E0FC2F0C}" type="slidenum">
              <a:rPr lang="en-IE" smtClean="0"/>
              <a:t>23</a:t>
            </a:fld>
            <a:endParaRPr lang="en-IE"/>
          </a:p>
        </p:txBody>
      </p:sp>
    </p:spTree>
    <p:extLst>
      <p:ext uri="{BB962C8B-B14F-4D97-AF65-F5344CB8AC3E}">
        <p14:creationId xmlns:p14="http://schemas.microsoft.com/office/powerpoint/2010/main" val="3636298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24</a:t>
            </a:fld>
            <a:endParaRPr lang="en-IE"/>
          </a:p>
        </p:txBody>
      </p:sp>
    </p:spTree>
    <p:extLst>
      <p:ext uri="{BB962C8B-B14F-4D97-AF65-F5344CB8AC3E}">
        <p14:creationId xmlns:p14="http://schemas.microsoft.com/office/powerpoint/2010/main" val="4062544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PREVIEW PRICING, INDICATION ONLY</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PBI v-cores will evolve to Compute Units (group of 8 v-cores)</a:t>
            </a:r>
          </a:p>
          <a:p>
            <a:endParaRPr lang="en-IE" dirty="0"/>
          </a:p>
          <a:p>
            <a:endParaRPr lang="en-IE" dirty="0"/>
          </a:p>
          <a:p>
            <a:pPr algn="l"/>
            <a:r>
              <a:rPr lang="en-GB" b="1" i="0" dirty="0">
                <a:solidFill>
                  <a:srgbClr val="161616"/>
                </a:solidFill>
                <a:effectLst/>
                <a:latin typeface="Segoe UI" panose="020B0502040204020203" pitchFamily="34" charset="0"/>
              </a:rPr>
              <a:t>SKU types</a:t>
            </a:r>
          </a:p>
          <a:p>
            <a:pPr algn="l"/>
            <a:r>
              <a:rPr lang="en-GB" b="0" i="0" dirty="0">
                <a:solidFill>
                  <a:srgbClr val="161616"/>
                </a:solidFill>
                <a:effectLst/>
                <a:latin typeface="Segoe UI" panose="020B0502040204020203" pitchFamily="34" charset="0"/>
              </a:rPr>
              <a:t>Microsoft Fabric has an array of capacities that you can buy. The capacities are split into Stock Keeping Units (SKU). Each SKU provides a different amount of computing power, measured by its Capacity Unit (CU) value. Refer to the </a:t>
            </a:r>
            <a:r>
              <a:rPr lang="en-GB" b="0" i="0" u="none" strike="noStrike" dirty="0">
                <a:solidFill>
                  <a:srgbClr val="161616"/>
                </a:solidFill>
                <a:effectLst/>
                <a:latin typeface="Segoe UI" panose="020B0502040204020203" pitchFamily="34" charset="0"/>
                <a:hlinkClick r:id="rId3"/>
              </a:rPr>
              <a:t>Capacity and SKUs</a:t>
            </a:r>
            <a:r>
              <a:rPr lang="en-GB" b="0" i="0" dirty="0">
                <a:solidFill>
                  <a:srgbClr val="161616"/>
                </a:solidFill>
                <a:effectLst/>
                <a:latin typeface="Segoe UI" panose="020B0502040204020203" pitchFamily="34" charset="0"/>
              </a:rPr>
              <a:t> table to see how many CUs each SKU provides.</a:t>
            </a:r>
          </a:p>
          <a:p>
            <a:pPr algn="l"/>
            <a:r>
              <a:rPr lang="en-GB" b="0" i="0" dirty="0">
                <a:solidFill>
                  <a:srgbClr val="161616"/>
                </a:solidFill>
                <a:effectLst/>
                <a:latin typeface="Segoe UI" panose="020B0502040204020203" pitchFamily="34" charset="0"/>
              </a:rPr>
              <a:t>Microsoft Fabric operates on two types of SKUs:</a:t>
            </a:r>
          </a:p>
          <a:p>
            <a:pPr algn="l">
              <a:buFont typeface="Arial" panose="020B0604020202020204" pitchFamily="34" charset="0"/>
              <a:buChar char="•"/>
            </a:pPr>
            <a:r>
              <a:rPr lang="en-GB" b="1" i="0" dirty="0">
                <a:solidFill>
                  <a:srgbClr val="161616"/>
                </a:solidFill>
                <a:effectLst/>
                <a:latin typeface="Segoe UI" panose="020B0502040204020203" pitchFamily="34" charset="0"/>
              </a:rPr>
              <a:t>Azure</a:t>
            </a:r>
            <a:r>
              <a:rPr lang="en-GB" b="0" i="0" dirty="0">
                <a:solidFill>
                  <a:srgbClr val="161616"/>
                </a:solidFill>
                <a:effectLst/>
                <a:latin typeface="Segoe UI" panose="020B0502040204020203" pitchFamily="34" charset="0"/>
              </a:rPr>
              <a:t> - Billed per second with no commitment.</a:t>
            </a:r>
          </a:p>
          <a:p>
            <a:pPr algn="l">
              <a:buFont typeface="Arial" panose="020B0604020202020204" pitchFamily="34" charset="0"/>
              <a:buChar char="•"/>
            </a:pPr>
            <a:r>
              <a:rPr lang="en-GB" b="1" i="0" dirty="0">
                <a:solidFill>
                  <a:srgbClr val="161616"/>
                </a:solidFill>
                <a:effectLst/>
                <a:latin typeface="Segoe UI" panose="020B0502040204020203" pitchFamily="34" charset="0"/>
              </a:rPr>
              <a:t>Microsoft 365</a:t>
            </a:r>
            <a:r>
              <a:rPr lang="en-GB" b="0" i="0" dirty="0">
                <a:solidFill>
                  <a:srgbClr val="161616"/>
                </a:solidFill>
                <a:effectLst/>
                <a:latin typeface="Segoe UI" panose="020B0502040204020203" pitchFamily="34" charset="0"/>
              </a:rPr>
              <a:t> - Billed monthly or yearly, with a monthly commitment</a:t>
            </a:r>
          </a:p>
          <a:p>
            <a:endParaRPr lang="en-IE" dirty="0"/>
          </a:p>
          <a:p>
            <a:endParaRPr lang="en-IE" dirty="0"/>
          </a:p>
          <a:p>
            <a:pPr algn="l"/>
            <a:br>
              <a:rPr lang="en-GB" b="1" i="0" dirty="0">
                <a:solidFill>
                  <a:srgbClr val="161616"/>
                </a:solidFill>
                <a:effectLst/>
                <a:latin typeface="Segoe UI" panose="020B0502040204020203" pitchFamily="34" charset="0"/>
              </a:rPr>
            </a:br>
            <a:r>
              <a:rPr lang="en-GB" b="1" i="0" dirty="0">
                <a:solidFill>
                  <a:srgbClr val="161616"/>
                </a:solidFill>
                <a:effectLst/>
                <a:latin typeface="Segoe UI" panose="020B0502040204020203" pitchFamily="34" charset="0"/>
              </a:rPr>
              <a:t>Azure SKUs</a:t>
            </a:r>
          </a:p>
          <a:p>
            <a:pPr algn="l"/>
            <a:r>
              <a:rPr lang="en-GB" b="0" i="0" dirty="0">
                <a:solidFill>
                  <a:srgbClr val="16161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pPr algn="l"/>
            <a:r>
              <a:rPr lang="en-GB" b="0" i="0" dirty="0">
                <a:solidFill>
                  <a:srgbClr val="161616"/>
                </a:solidFill>
                <a:effectLst/>
                <a:latin typeface="Segoe UI" panose="020B0502040204020203" pitchFamily="34" charset="0"/>
              </a:rPr>
              <a:t>Azure capacities offer the following improvements over the Microsoft 365 SKUs.</a:t>
            </a:r>
          </a:p>
          <a:p>
            <a:pPr algn="l">
              <a:buFont typeface="Arial" panose="020B0604020202020204" pitchFamily="34" charset="0"/>
              <a:buChar char="•"/>
            </a:pPr>
            <a:r>
              <a:rPr lang="en-GB" b="0" i="0" dirty="0">
                <a:solidFill>
                  <a:srgbClr val="161616"/>
                </a:solidFill>
                <a:effectLst/>
                <a:latin typeface="Segoe UI" panose="020B0502040204020203" pitchFamily="34" charset="0"/>
              </a:rPr>
              <a:t>Pay as you go with no time commitment.</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4"/>
              </a:rPr>
              <a:t>scale your capacity</a:t>
            </a:r>
            <a:r>
              <a:rPr lang="en-GB" b="0" i="0" dirty="0">
                <a:solidFill>
                  <a:srgbClr val="161616"/>
                </a:solidFill>
                <a:effectLst/>
                <a:latin typeface="Segoe UI" panose="020B0502040204020203" pitchFamily="34" charset="0"/>
              </a:rPr>
              <a:t> up or down using the Azure portal.</a:t>
            </a:r>
          </a:p>
          <a:p>
            <a:pPr algn="l">
              <a:buFont typeface="Arial" panose="020B0604020202020204" pitchFamily="34" charset="0"/>
              <a:buChar char="•"/>
            </a:pPr>
            <a:r>
              <a:rPr lang="en-GB" b="0" i="0" dirty="0">
                <a:solidFill>
                  <a:srgbClr val="161616"/>
                </a:solidFill>
                <a:effectLst/>
                <a:latin typeface="Segoe UI" panose="020B0502040204020203" pitchFamily="34" charset="0"/>
              </a:rPr>
              <a:t>You can </a:t>
            </a:r>
            <a:r>
              <a:rPr lang="en-GB" b="0" i="0" u="none" strike="noStrike" dirty="0">
                <a:solidFill>
                  <a:srgbClr val="161616"/>
                </a:solidFill>
                <a:effectLst/>
                <a:latin typeface="Segoe UI" panose="020B0502040204020203" pitchFamily="34" charset="0"/>
                <a:hlinkClick r:id="rId5"/>
              </a:rPr>
              <a:t>pause</a:t>
            </a:r>
            <a:r>
              <a:rPr lang="en-GB" b="0" i="0" dirty="0">
                <a:solidFill>
                  <a:srgbClr val="161616"/>
                </a:solidFill>
                <a:effectLst/>
                <a:latin typeface="Segoe UI" panose="020B0502040204020203" pitchFamily="34" charset="0"/>
              </a:rPr>
              <a:t> and </a:t>
            </a:r>
            <a:r>
              <a:rPr lang="en-GB" b="0" i="0" u="none" strike="noStrike" dirty="0">
                <a:solidFill>
                  <a:srgbClr val="161616"/>
                </a:solidFill>
                <a:effectLst/>
                <a:latin typeface="Segoe UI" panose="020B0502040204020203" pitchFamily="34" charset="0"/>
                <a:hlinkClick r:id="rId6"/>
              </a:rPr>
              <a:t>resume</a:t>
            </a:r>
            <a:r>
              <a:rPr lang="en-GB" b="0" i="0" dirty="0">
                <a:solidFill>
                  <a:srgbClr val="161616"/>
                </a:solidFill>
                <a:effectLst/>
                <a:latin typeface="Segoe UI" panose="020B0502040204020203" pitchFamily="34" charset="0"/>
              </a:rPr>
              <a:t> your capacity as needed. This feature is designed to save money when the capacity isn't in use.</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7"/>
              </a:rPr>
              <a:t>Azure cost management</a:t>
            </a:r>
            <a:r>
              <a:rPr lang="en-GB" b="0" i="0" dirty="0">
                <a:solidFill>
                  <a:srgbClr val="161616"/>
                </a:solidFill>
                <a:effectLst/>
                <a:latin typeface="Segoe UI" panose="020B0502040204020203" pitchFamily="34" charset="0"/>
              </a:rPr>
              <a:t>.</a:t>
            </a: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hlinkClick r:id="rId8"/>
              </a:rPr>
              <a:t>Azure Monitor Metrics</a:t>
            </a:r>
            <a:r>
              <a:rPr lang="en-GB" b="0" i="0" dirty="0">
                <a:solidFill>
                  <a:srgbClr val="161616"/>
                </a:solidFill>
                <a:effectLst/>
                <a:latin typeface="Segoe UI" panose="020B0502040204020203" pitchFamily="34" charset="0"/>
              </a:rPr>
              <a:t>.</a:t>
            </a:r>
          </a:p>
          <a:p>
            <a:endParaRPr lang="en-IE" dirty="0"/>
          </a:p>
          <a:p>
            <a:endParaRPr lang="en-IE" dirty="0"/>
          </a:p>
          <a:p>
            <a:pPr algn="l"/>
            <a:r>
              <a:rPr lang="en-GB" b="1" i="0" dirty="0">
                <a:solidFill>
                  <a:srgbClr val="161616"/>
                </a:solidFill>
                <a:effectLst/>
                <a:latin typeface="Segoe UI" panose="020B0502040204020203" pitchFamily="34" charset="0"/>
              </a:rPr>
              <a:t>Microsoft 365 SKUs</a:t>
            </a:r>
          </a:p>
          <a:p>
            <a:pPr algn="l"/>
            <a:r>
              <a:rPr lang="en-GB" b="0" i="0" dirty="0">
                <a:solidFill>
                  <a:srgbClr val="161616"/>
                </a:solidFill>
                <a:effectLst/>
                <a:latin typeface="Segoe UI" panose="020B0502040204020203" pitchFamily="34" charset="0"/>
              </a:rPr>
              <a:t>Microsoft 365 SKUs, also known as P SKUs, are Power BI SKUs that also support Fabric when it is </a:t>
            </a:r>
            <a:r>
              <a:rPr lang="en-GB" b="0" i="0" u="none" strike="noStrike" dirty="0">
                <a:solidFill>
                  <a:srgbClr val="161616"/>
                </a:solidFill>
                <a:effectLst/>
                <a:latin typeface="Segoe UI" panose="020B0502040204020203" pitchFamily="34" charset="0"/>
                <a:hlinkClick r:id="rId9"/>
              </a:rPr>
              <a:t>enabled</a:t>
            </a:r>
            <a:r>
              <a:rPr lang="en-GB" b="0" i="0" dirty="0">
                <a:solidFill>
                  <a:srgbClr val="161616"/>
                </a:solidFill>
                <a:effectLst/>
                <a:latin typeface="Segoe UI" panose="020B0502040204020203" pitchFamily="34" charset="0"/>
              </a:rPr>
              <a:t> on top of your Power BI subscription. EM SKUs do not support Microsoft Fabric.</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25</a:t>
            </a:fld>
            <a:endParaRPr lang="en-IE"/>
          </a:p>
        </p:txBody>
      </p:sp>
    </p:spTree>
    <p:extLst>
      <p:ext uri="{BB962C8B-B14F-4D97-AF65-F5344CB8AC3E}">
        <p14:creationId xmlns:p14="http://schemas.microsoft.com/office/powerpoint/2010/main" val="287274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Logic App to pause Capacity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26</a:t>
            </a:fld>
            <a:endParaRPr lang="en-IE"/>
          </a:p>
        </p:txBody>
      </p:sp>
    </p:spTree>
    <p:extLst>
      <p:ext uri="{BB962C8B-B14F-4D97-AF65-F5344CB8AC3E}">
        <p14:creationId xmlns:p14="http://schemas.microsoft.com/office/powerpoint/2010/main" val="1273815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Create workspace </a:t>
            </a:r>
          </a:p>
          <a:p>
            <a:endParaRPr lang="en-IE" dirty="0"/>
          </a:p>
          <a:p>
            <a:endParaRPr lang="en-IE" dirty="0"/>
          </a:p>
          <a:p>
            <a:r>
              <a:rPr lang="en-IE" dirty="0"/>
              <a:t>Assign capacity in PBI Admin page</a:t>
            </a:r>
          </a:p>
        </p:txBody>
      </p:sp>
      <p:sp>
        <p:nvSpPr>
          <p:cNvPr id="4" name="Slide Number Placeholder 3"/>
          <p:cNvSpPr>
            <a:spLocks noGrp="1"/>
          </p:cNvSpPr>
          <p:nvPr>
            <p:ph type="sldNum" sz="quarter" idx="5"/>
          </p:nvPr>
        </p:nvSpPr>
        <p:spPr/>
        <p:txBody>
          <a:bodyPr/>
          <a:lstStyle/>
          <a:p>
            <a:fld id="{FAEA92B5-0595-4489-B196-EA78E0FC2F0C}" type="slidenum">
              <a:rPr lang="en-IE" smtClean="0"/>
              <a:t>27</a:t>
            </a:fld>
            <a:endParaRPr lang="en-IE"/>
          </a:p>
        </p:txBody>
      </p:sp>
    </p:spTree>
    <p:extLst>
      <p:ext uri="{BB962C8B-B14F-4D97-AF65-F5344CB8AC3E}">
        <p14:creationId xmlns:p14="http://schemas.microsoft.com/office/powerpoint/2010/main" val="2543069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a:t>
            </a:fld>
            <a:endParaRPr lang="en-IE"/>
          </a:p>
        </p:txBody>
      </p:sp>
    </p:spTree>
    <p:extLst>
      <p:ext uri="{BB962C8B-B14F-4D97-AF65-F5344CB8AC3E}">
        <p14:creationId xmlns:p14="http://schemas.microsoft.com/office/powerpoint/2010/main" val="400889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Manage Apache Spark libraries in Microsoft Fabric</a:t>
            </a:r>
          </a:p>
          <a:p>
            <a:r>
              <a:rPr lang="en-IE" dirty="0"/>
              <a:t>https://learn.microsoft.com/en-us/fabric/data-engineering/library-management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28</a:t>
            </a:fld>
            <a:endParaRPr lang="en-IE"/>
          </a:p>
        </p:txBody>
      </p:sp>
    </p:spTree>
    <p:extLst>
      <p:ext uri="{BB962C8B-B14F-4D97-AF65-F5344CB8AC3E}">
        <p14:creationId xmlns:p14="http://schemas.microsoft.com/office/powerpoint/2010/main" val="2620547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Settings -&gt; Admin Portal </a:t>
            </a:r>
          </a:p>
        </p:txBody>
      </p:sp>
      <p:sp>
        <p:nvSpPr>
          <p:cNvPr id="4" name="Slide Number Placeholder 3"/>
          <p:cNvSpPr>
            <a:spLocks noGrp="1"/>
          </p:cNvSpPr>
          <p:nvPr>
            <p:ph type="sldNum" sz="quarter" idx="5"/>
          </p:nvPr>
        </p:nvSpPr>
        <p:spPr/>
        <p:txBody>
          <a:bodyPr/>
          <a:lstStyle/>
          <a:p>
            <a:fld id="{FAEA92B5-0595-4489-B196-EA78E0FC2F0C}" type="slidenum">
              <a:rPr lang="en-IE" smtClean="0"/>
              <a:t>29</a:t>
            </a:fld>
            <a:endParaRPr lang="en-IE"/>
          </a:p>
        </p:txBody>
      </p:sp>
    </p:spTree>
    <p:extLst>
      <p:ext uri="{BB962C8B-B14F-4D97-AF65-F5344CB8AC3E}">
        <p14:creationId xmlns:p14="http://schemas.microsoft.com/office/powerpoint/2010/main" val="2330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Data Engineering -&gt; Use a Sample</a:t>
            </a:r>
          </a:p>
        </p:txBody>
      </p:sp>
      <p:sp>
        <p:nvSpPr>
          <p:cNvPr id="4" name="Slide Number Placeholder 3"/>
          <p:cNvSpPr>
            <a:spLocks noGrp="1"/>
          </p:cNvSpPr>
          <p:nvPr>
            <p:ph type="sldNum" sz="quarter" idx="5"/>
          </p:nvPr>
        </p:nvSpPr>
        <p:spPr/>
        <p:txBody>
          <a:bodyPr/>
          <a:lstStyle/>
          <a:p>
            <a:fld id="{FAEA92B5-0595-4489-B196-EA78E0FC2F0C}" type="slidenum">
              <a:rPr lang="en-IE" smtClean="0"/>
              <a:t>30</a:t>
            </a:fld>
            <a:endParaRPr lang="en-IE"/>
          </a:p>
        </p:txBody>
      </p:sp>
    </p:spTree>
    <p:extLst>
      <p:ext uri="{BB962C8B-B14F-4D97-AF65-F5344CB8AC3E}">
        <p14:creationId xmlns:p14="http://schemas.microsoft.com/office/powerpoint/2010/main" val="2950213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31</a:t>
            </a:fld>
            <a:endParaRPr lang="en-IE"/>
          </a:p>
        </p:txBody>
      </p:sp>
    </p:spTree>
    <p:extLst>
      <p:ext uri="{BB962C8B-B14F-4D97-AF65-F5344CB8AC3E}">
        <p14:creationId xmlns:p14="http://schemas.microsoft.com/office/powerpoint/2010/main" val="377258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TDS endpoint? </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33</a:t>
            </a:fld>
            <a:endParaRPr lang="en-IE"/>
          </a:p>
        </p:txBody>
      </p:sp>
    </p:spTree>
    <p:extLst>
      <p:ext uri="{BB962C8B-B14F-4D97-AF65-F5344CB8AC3E}">
        <p14:creationId xmlns:p14="http://schemas.microsoft.com/office/powerpoint/2010/main" val="1960834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35</a:t>
            </a:fld>
            <a:endParaRPr lang="en-IE"/>
          </a:p>
        </p:txBody>
      </p:sp>
    </p:spTree>
    <p:extLst>
      <p:ext uri="{BB962C8B-B14F-4D97-AF65-F5344CB8AC3E}">
        <p14:creationId xmlns:p14="http://schemas.microsoft.com/office/powerpoint/2010/main" val="116288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Or if you prefer…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36</a:t>
            </a:fld>
            <a:endParaRPr lang="en-IE"/>
          </a:p>
        </p:txBody>
      </p:sp>
    </p:spTree>
    <p:extLst>
      <p:ext uri="{BB962C8B-B14F-4D97-AF65-F5344CB8AC3E}">
        <p14:creationId xmlns:p14="http://schemas.microsoft.com/office/powerpoint/2010/main" val="4292681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Governance feature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Domains (preview)</a:t>
            </a:r>
          </a:p>
          <a:p>
            <a:r>
              <a:rPr lang="en-IE" dirty="0"/>
              <a:t>https://learn.microsoft.com/en-us/fabric/governance/domains</a:t>
            </a:r>
          </a:p>
          <a:p>
            <a:endParaRPr lang="en-IE" dirty="0"/>
          </a:p>
          <a:p>
            <a:pPr algn="l"/>
            <a:r>
              <a:rPr lang="en-GB" b="1" i="0" dirty="0">
                <a:solidFill>
                  <a:srgbClr val="161616"/>
                </a:solidFill>
                <a:effectLst/>
                <a:latin typeface="Segoe UI" panose="020B0502040204020203" pitchFamily="34" charset="0"/>
              </a:rPr>
              <a:t>What are Fabric domains?</a:t>
            </a:r>
          </a:p>
          <a:p>
            <a:pPr algn="l"/>
            <a:r>
              <a:rPr lang="en-GB" b="0" i="0" dirty="0">
                <a:solidFill>
                  <a:srgbClr val="161616"/>
                </a:solidFill>
                <a:effectLst/>
                <a:latin typeface="Segoe UI" panose="020B0502040204020203" pitchFamily="34" charset="0"/>
              </a:rPr>
              <a:t>In Fabric, a domain is a way of logically grouping together all the data in an organization that is relevant to a particular area or field. One of the most common uses for domains is to group data by business department, making it possible for departments to manage their data according to their specific regulations, restrictions, and needs.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37</a:t>
            </a:fld>
            <a:endParaRPr lang="en-IE"/>
          </a:p>
        </p:txBody>
      </p:sp>
    </p:spTree>
    <p:extLst>
      <p:ext uri="{BB962C8B-B14F-4D97-AF65-F5344CB8AC3E}">
        <p14:creationId xmlns:p14="http://schemas.microsoft.com/office/powerpoint/2010/main" val="2284296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https://learn.microsoft.com/en-us/fabric/enterprise/metrics-app-install?tabs=1st</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40</a:t>
            </a:fld>
            <a:endParaRPr lang="en-IE"/>
          </a:p>
        </p:txBody>
      </p:sp>
    </p:spTree>
    <p:extLst>
      <p:ext uri="{BB962C8B-B14F-4D97-AF65-F5344CB8AC3E}">
        <p14:creationId xmlns:p14="http://schemas.microsoft.com/office/powerpoint/2010/main" val="3137235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41</a:t>
            </a:fld>
            <a:endParaRPr lang="en-IE"/>
          </a:p>
        </p:txBody>
      </p:sp>
    </p:spTree>
    <p:extLst>
      <p:ext uri="{BB962C8B-B14F-4D97-AF65-F5344CB8AC3E}">
        <p14:creationId xmlns:p14="http://schemas.microsoft.com/office/powerpoint/2010/main" val="990291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en-IE" sz="18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Ease of use</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One Lake is OneDrive for your data</a:t>
            </a:r>
          </a:p>
          <a:p>
            <a:pPr rtl="0" fontAlgn="ctr">
              <a:spcBef>
                <a:spcPts val="0"/>
              </a:spcBef>
              <a:spcAft>
                <a:spcPts val="0"/>
              </a:spcAft>
              <a:buFont typeface="Arial" panose="020B0604020202020204" pitchFamily="34" charset="0"/>
              <a:buChar char="•"/>
            </a:pPr>
            <a:r>
              <a:rPr lang="en-IE" sz="1800" dirty="0">
                <a:effectLst/>
                <a:latin typeface="Calibri" panose="020F0502020204030204" pitchFamily="34" charset="0"/>
              </a:rPr>
              <a:t>Unification, simplification and democratisation of Analytics in the organisation. </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a:t>
            </a:fld>
            <a:endParaRPr lang="en-IE"/>
          </a:p>
        </p:txBody>
      </p:sp>
    </p:spTree>
    <p:extLst>
      <p:ext uri="{BB962C8B-B14F-4D97-AF65-F5344CB8AC3E}">
        <p14:creationId xmlns:p14="http://schemas.microsoft.com/office/powerpoint/2010/main" val="3137073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42</a:t>
            </a:fld>
            <a:endParaRPr lang="en-IE"/>
          </a:p>
        </p:txBody>
      </p:sp>
    </p:spTree>
    <p:extLst>
      <p:ext uri="{BB962C8B-B14F-4D97-AF65-F5344CB8AC3E}">
        <p14:creationId xmlns:p14="http://schemas.microsoft.com/office/powerpoint/2010/main" val="3288050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43</a:t>
            </a:fld>
            <a:endParaRPr lang="en-IE"/>
          </a:p>
        </p:txBody>
      </p:sp>
    </p:spTree>
    <p:extLst>
      <p:ext uri="{BB962C8B-B14F-4D97-AF65-F5344CB8AC3E}">
        <p14:creationId xmlns:p14="http://schemas.microsoft.com/office/powerpoint/2010/main" val="1497516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While it loads to tables, we can </a:t>
            </a:r>
          </a:p>
        </p:txBody>
      </p:sp>
      <p:sp>
        <p:nvSpPr>
          <p:cNvPr id="4" name="Slide Number Placeholder 3"/>
          <p:cNvSpPr>
            <a:spLocks noGrp="1"/>
          </p:cNvSpPr>
          <p:nvPr>
            <p:ph type="sldNum" sz="quarter" idx="5"/>
          </p:nvPr>
        </p:nvSpPr>
        <p:spPr/>
        <p:txBody>
          <a:bodyPr/>
          <a:lstStyle/>
          <a:p>
            <a:fld id="{FAEA92B5-0595-4489-B196-EA78E0FC2F0C}" type="slidenum">
              <a:rPr lang="en-IE" smtClean="0"/>
              <a:t>46</a:t>
            </a:fld>
            <a:endParaRPr lang="en-IE"/>
          </a:p>
        </p:txBody>
      </p:sp>
    </p:spTree>
    <p:extLst>
      <p:ext uri="{BB962C8B-B14F-4D97-AF65-F5344CB8AC3E}">
        <p14:creationId xmlns:p14="http://schemas.microsoft.com/office/powerpoint/2010/main" val="261492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Make sure your Lakehouse is selected -&gt; New Notebook</a:t>
            </a:r>
          </a:p>
          <a:p>
            <a:endParaRPr lang="en-IE" dirty="0"/>
          </a:p>
          <a:p>
            <a:r>
              <a:rPr lang="en-IE" dirty="0"/>
              <a:t>from </a:t>
            </a:r>
            <a:r>
              <a:rPr lang="en-IE" dirty="0" err="1"/>
              <a:t>pyspark.sql.types</a:t>
            </a:r>
            <a:r>
              <a:rPr lang="en-IE" dirty="0"/>
              <a:t> import </a:t>
            </a:r>
            <a:r>
              <a:rPr lang="en-IE" dirty="0" err="1"/>
              <a:t>StructType</a:t>
            </a:r>
            <a:r>
              <a:rPr lang="en-IE" dirty="0"/>
              <a:t>, </a:t>
            </a:r>
            <a:r>
              <a:rPr lang="en-IE" dirty="0" err="1"/>
              <a:t>IntegerType</a:t>
            </a:r>
            <a:r>
              <a:rPr lang="en-IE" dirty="0"/>
              <a:t>, </a:t>
            </a:r>
            <a:r>
              <a:rPr lang="en-IE" dirty="0" err="1"/>
              <a:t>StringType</a:t>
            </a:r>
            <a:r>
              <a:rPr lang="en-IE" dirty="0"/>
              <a:t>, </a:t>
            </a:r>
            <a:r>
              <a:rPr lang="en-IE" dirty="0" err="1"/>
              <a:t>DecimalType</a:t>
            </a:r>
            <a:endParaRPr lang="en-IE" dirty="0"/>
          </a:p>
          <a:p>
            <a:r>
              <a:rPr lang="en-IE" dirty="0"/>
              <a:t># read the data</a:t>
            </a:r>
          </a:p>
          <a:p>
            <a:r>
              <a:rPr lang="en-IE" dirty="0" err="1"/>
              <a:t>df</a:t>
            </a:r>
            <a:r>
              <a:rPr lang="en-IE" dirty="0"/>
              <a:t> = </a:t>
            </a:r>
            <a:r>
              <a:rPr lang="en-IE" dirty="0" err="1"/>
              <a:t>spark.read.format</a:t>
            </a:r>
            <a:r>
              <a:rPr lang="en-IE" dirty="0"/>
              <a:t>("csv").option("</a:t>
            </a:r>
            <a:r>
              <a:rPr lang="en-IE" dirty="0" err="1"/>
              <a:t>header","true</a:t>
            </a:r>
            <a:r>
              <a:rPr lang="en-IE" dirty="0"/>
              <a:t>").load("Files/azureusage.csv")</a:t>
            </a:r>
          </a:p>
          <a:p>
            <a:r>
              <a:rPr lang="en-IE" dirty="0" err="1"/>
              <a:t>df</a:t>
            </a:r>
            <a:r>
              <a:rPr lang="en-IE" dirty="0"/>
              <a:t> = </a:t>
            </a:r>
            <a:r>
              <a:rPr lang="en-IE" dirty="0" err="1"/>
              <a:t>df.withColumn</a:t>
            </a:r>
            <a:r>
              <a:rPr lang="en-IE" dirty="0"/>
              <a:t>("Quantity", </a:t>
            </a:r>
            <a:r>
              <a:rPr lang="en-IE" dirty="0" err="1"/>
              <a:t>df</a:t>
            </a:r>
            <a:r>
              <a:rPr lang="en-IE" dirty="0"/>
              <a:t>["Quantity"].cast(</a:t>
            </a:r>
            <a:r>
              <a:rPr lang="en-IE" dirty="0" err="1"/>
              <a:t>DecimalType</a:t>
            </a:r>
            <a:r>
              <a:rPr lang="en-IE" dirty="0"/>
              <a:t>()))</a:t>
            </a:r>
          </a:p>
          <a:p>
            <a:r>
              <a:rPr lang="en-IE" dirty="0" err="1"/>
              <a:t>df</a:t>
            </a:r>
            <a:r>
              <a:rPr lang="en-IE" dirty="0"/>
              <a:t> = </a:t>
            </a:r>
            <a:r>
              <a:rPr lang="en-IE" dirty="0" err="1"/>
              <a:t>df.withColumn</a:t>
            </a:r>
            <a:r>
              <a:rPr lang="en-IE" dirty="0"/>
              <a:t>("Cost", </a:t>
            </a:r>
            <a:r>
              <a:rPr lang="en-IE" dirty="0" err="1"/>
              <a:t>df</a:t>
            </a:r>
            <a:r>
              <a:rPr lang="en-IE" dirty="0"/>
              <a:t>["Cost"].cast(</a:t>
            </a:r>
            <a:r>
              <a:rPr lang="en-IE" dirty="0" err="1"/>
              <a:t>DecimalType</a:t>
            </a:r>
            <a:r>
              <a:rPr lang="en-IE" dirty="0"/>
              <a:t>()))</a:t>
            </a:r>
          </a:p>
          <a:p>
            <a:r>
              <a:rPr lang="en-IE" dirty="0" err="1"/>
              <a:t>df.printSchema</a:t>
            </a:r>
            <a:r>
              <a:rPr lang="en-IE" dirty="0"/>
              <a:t>()</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dirty="0">
                <a:solidFill>
                  <a:srgbClr val="000000"/>
                </a:solidFill>
                <a:effectLst/>
                <a:latin typeface="Consolas" panose="020B0609020204030204" pitchFamily="49" charset="0"/>
              </a:rPr>
              <a:t>display(</a:t>
            </a:r>
            <a:r>
              <a:rPr lang="en-IE" b="0" dirty="0" err="1">
                <a:solidFill>
                  <a:srgbClr val="000000"/>
                </a:solidFill>
                <a:effectLst/>
                <a:latin typeface="Consolas" panose="020B0609020204030204" pitchFamily="49" charset="0"/>
              </a:rPr>
              <a:t>df.limit</a:t>
            </a:r>
            <a:r>
              <a:rPr lang="en-IE" b="0" dirty="0">
                <a:solidFill>
                  <a:srgbClr val="000000"/>
                </a:solidFill>
                <a:effectLst/>
                <a:latin typeface="Consolas" panose="020B0609020204030204" pitchFamily="49" charset="0"/>
              </a:rPr>
              <a:t>(</a:t>
            </a:r>
            <a:r>
              <a:rPr lang="en-IE" b="0" dirty="0">
                <a:solidFill>
                  <a:srgbClr val="098658"/>
                </a:solidFill>
                <a:effectLst/>
                <a:latin typeface="Consolas" panose="020B0609020204030204" pitchFamily="49" charset="0"/>
              </a:rPr>
              <a:t>10</a:t>
            </a:r>
            <a:r>
              <a:rPr lang="en-IE" b="0" dirty="0">
                <a:solidFill>
                  <a:srgbClr val="000000"/>
                </a:solidFill>
                <a:effectLst/>
                <a:latin typeface="Consolas" panose="020B0609020204030204" pitchFamily="49" charset="0"/>
              </a:rPr>
              <a:t>))</a:t>
            </a:r>
          </a:p>
          <a:p>
            <a:endParaRPr lang="en-IE" dirty="0"/>
          </a:p>
          <a:p>
            <a:endParaRPr lang="en-IE" dirty="0"/>
          </a:p>
          <a:p>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 = </a:t>
            </a:r>
            <a:r>
              <a:rPr lang="en-GB" b="0" dirty="0" err="1">
                <a:solidFill>
                  <a:srgbClr val="000000"/>
                </a:solidFill>
                <a:effectLst/>
                <a:latin typeface="Consolas" panose="020B0609020204030204" pitchFamily="49" charset="0"/>
              </a:rPr>
              <a:t>df.select</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 </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r>
              <a:rPr lang="en-GB" b="0" dirty="0" err="1">
                <a:solidFill>
                  <a:srgbClr val="000000"/>
                </a:solidFill>
                <a:effectLst/>
                <a:latin typeface="Consolas" panose="020B0609020204030204" pitchFamily="49" charset="0"/>
              </a:rPr>
              <a:t>groupBy</a:t>
            </a:r>
            <a:r>
              <a:rPr lang="en-GB" b="0" dirty="0">
                <a:solidFill>
                  <a:srgbClr val="000000"/>
                </a:solidFill>
                <a:effectLst/>
                <a:latin typeface="Consolas" panose="020B0609020204030204" pitchFamily="49" charset="0"/>
              </a:rPr>
              <a:t>(</a:t>
            </a:r>
            <a:r>
              <a:rPr lang="en-GB" b="0" dirty="0">
                <a:solidFill>
                  <a:srgbClr val="A31515"/>
                </a:solidFill>
                <a:effectLst/>
                <a:latin typeface="Consolas" panose="020B0609020204030204" pitchFamily="49" charset="0"/>
              </a:rPr>
              <a:t>"</a:t>
            </a:r>
            <a:r>
              <a:rPr lang="en-GB" b="0" dirty="0" err="1">
                <a:solidFill>
                  <a:srgbClr val="A31515"/>
                </a:solidFill>
                <a:effectLst/>
                <a:latin typeface="Consolas" panose="020B0609020204030204" pitchFamily="49" charset="0"/>
              </a:rPr>
              <a:t>ServiceName</a:t>
            </a:r>
            <a:r>
              <a:rPr lang="en-GB" b="0" dirty="0">
                <a:solidFill>
                  <a:srgbClr val="A31515"/>
                </a:solidFill>
                <a:effectLst/>
                <a:latin typeface="Consolas" panose="020B0609020204030204" pitchFamily="49" charset="0"/>
              </a:rPr>
              <a:t>"</a:t>
            </a:r>
            <a:r>
              <a:rPr lang="en-GB" b="0" dirty="0">
                <a:solidFill>
                  <a:srgbClr val="000000"/>
                </a:solidFill>
                <a:effectLst/>
                <a:latin typeface="Consolas" panose="020B0609020204030204" pitchFamily="49" charset="0"/>
              </a:rPr>
              <a:t>).sum(</a:t>
            </a:r>
            <a:r>
              <a:rPr lang="en-GB" b="0" dirty="0">
                <a:solidFill>
                  <a:srgbClr val="A31515"/>
                </a:solidFill>
                <a:effectLst/>
                <a:latin typeface="Consolas" panose="020B0609020204030204" pitchFamily="49" charset="0"/>
              </a:rPr>
              <a:t>"Cost"</a:t>
            </a:r>
            <a:r>
              <a:rPr lang="en-GB" b="0" dirty="0">
                <a:solidFill>
                  <a:srgbClr val="000000"/>
                </a:solidFill>
                <a:effectLst/>
                <a:latin typeface="Consolas" panose="020B0609020204030204" pitchFamily="49" charset="0"/>
              </a:rPr>
              <a:t>)</a:t>
            </a:r>
          </a:p>
          <a:p>
            <a:r>
              <a:rPr lang="en-GB" b="0" dirty="0">
                <a:solidFill>
                  <a:srgbClr val="000000"/>
                </a:solidFill>
                <a:effectLst/>
                <a:latin typeface="Consolas" panose="020B0609020204030204" pitchFamily="49" charset="0"/>
              </a:rPr>
              <a:t>display(</a:t>
            </a:r>
            <a:r>
              <a:rPr lang="en-GB" b="0" dirty="0" err="1">
                <a:solidFill>
                  <a:srgbClr val="000000"/>
                </a:solidFill>
                <a:effectLst/>
                <a:latin typeface="Consolas" panose="020B0609020204030204" pitchFamily="49" charset="0"/>
              </a:rPr>
              <a:t>counts_df</a:t>
            </a:r>
            <a:r>
              <a:rPr lang="en-GB" b="0" dirty="0">
                <a:solidFill>
                  <a:srgbClr val="000000"/>
                </a:solidFill>
                <a:effectLst/>
                <a:latin typeface="Consolas" panose="020B0609020204030204" pitchFamily="49" charset="0"/>
              </a:rPr>
              <a:t>)</a:t>
            </a:r>
          </a:p>
          <a:p>
            <a:endParaRPr lang="en-IE" dirty="0"/>
          </a:p>
          <a:p>
            <a:endParaRPr lang="en-IE"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47</a:t>
            </a:fld>
            <a:endParaRPr lang="en-IE"/>
          </a:p>
        </p:txBody>
      </p:sp>
    </p:spTree>
    <p:extLst>
      <p:ext uri="{BB962C8B-B14F-4D97-AF65-F5344CB8AC3E}">
        <p14:creationId xmlns:p14="http://schemas.microsoft.com/office/powerpoint/2010/main" val="3862793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 object names are case sensitive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0000FF"/>
                </a:solidFill>
                <a:effectLst/>
                <a:latin typeface="Consolas" panose="020B0609020204030204" pitchFamily="49" charset="0"/>
              </a:rPr>
              <a:t>select</a:t>
            </a:r>
            <a:r>
              <a:rPr lang="en-GB" b="0" dirty="0">
                <a:solidFill>
                  <a:srgbClr val="000000"/>
                </a:solidFill>
                <a:effectLst/>
                <a:latin typeface="Consolas" panose="020B0609020204030204" pitchFamily="49" charset="0"/>
              </a:rPr>
              <a:t> * </a:t>
            </a:r>
            <a:r>
              <a:rPr lang="en-GB" b="0" dirty="0">
                <a:solidFill>
                  <a:srgbClr val="0000FF"/>
                </a:solidFill>
                <a:effectLst/>
                <a:latin typeface="Consolas" panose="020B0609020204030204" pitchFamily="49" charset="0"/>
              </a:rPr>
              <a:t>from</a:t>
            </a:r>
            <a:r>
              <a:rPr lang="en-GB" b="0" dirty="0">
                <a:solidFill>
                  <a:srgbClr val="000000"/>
                </a:solidFill>
                <a:effectLst/>
                <a:latin typeface="Consolas" panose="020B0609020204030204" pitchFamily="49" charset="0"/>
              </a:rPr>
              <a:t> </a:t>
            </a:r>
            <a:r>
              <a:rPr lang="en-GB" b="0" dirty="0">
                <a:solidFill>
                  <a:srgbClr val="001080"/>
                </a:solidFill>
                <a:effectLst/>
                <a:latin typeface="Consolas" panose="020B0609020204030204" pitchFamily="49" charset="0"/>
              </a:rPr>
              <a:t>INFORMATION_SCHEMA</a:t>
            </a:r>
            <a:r>
              <a:rPr lang="en-GB" b="0" dirty="0">
                <a:solidFill>
                  <a:srgbClr val="000000"/>
                </a:solidFill>
                <a:effectLst/>
                <a:latin typeface="Consolas" panose="020B0609020204030204" pitchFamily="49" charset="0"/>
              </a:rPr>
              <a:t>.</a:t>
            </a:r>
            <a:r>
              <a:rPr lang="en-GB" b="0" dirty="0">
                <a:solidFill>
                  <a:srgbClr val="001080"/>
                </a:solidFill>
                <a:effectLst/>
                <a:latin typeface="Consolas" panose="020B0609020204030204" pitchFamily="49" charset="0"/>
              </a:rPr>
              <a:t>COLUMNS</a:t>
            </a:r>
            <a:endParaRPr lang="en-GB" b="0" dirty="0">
              <a:solidFill>
                <a:srgbClr val="000000"/>
              </a:solidFill>
              <a:effectLst/>
              <a:latin typeface="Consolas" panose="020B0609020204030204" pitchFamily="49" charset="0"/>
            </a:endParaRP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48</a:t>
            </a:fld>
            <a:endParaRPr lang="en-IE"/>
          </a:p>
        </p:txBody>
      </p:sp>
    </p:spTree>
    <p:extLst>
      <p:ext uri="{BB962C8B-B14F-4D97-AF65-F5344CB8AC3E}">
        <p14:creationId xmlns:p14="http://schemas.microsoft.com/office/powerpoint/2010/main" val="909334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Select “select” -&gt; Visualise Results</a:t>
            </a:r>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49</a:t>
            </a:fld>
            <a:endParaRPr lang="en-IE"/>
          </a:p>
        </p:txBody>
      </p:sp>
    </p:spTree>
    <p:extLst>
      <p:ext uri="{BB962C8B-B14F-4D97-AF65-F5344CB8AC3E}">
        <p14:creationId xmlns:p14="http://schemas.microsoft.com/office/powerpoint/2010/main" val="889645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51</a:t>
            </a:fld>
            <a:endParaRPr lang="en-IE"/>
          </a:p>
        </p:txBody>
      </p:sp>
    </p:spTree>
    <p:extLst>
      <p:ext uri="{BB962C8B-B14F-4D97-AF65-F5344CB8AC3E}">
        <p14:creationId xmlns:p14="http://schemas.microsoft.com/office/powerpoint/2010/main" val="2993998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Plenty of good stuff!</a:t>
            </a:r>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54</a:t>
            </a:fld>
            <a:endParaRPr lang="en-IE"/>
          </a:p>
        </p:txBody>
      </p:sp>
    </p:spTree>
    <p:extLst>
      <p:ext uri="{BB962C8B-B14F-4D97-AF65-F5344CB8AC3E}">
        <p14:creationId xmlns:p14="http://schemas.microsoft.com/office/powerpoint/2010/main" val="3649109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We’re still in Preview</a:t>
            </a:r>
          </a:p>
        </p:txBody>
      </p:sp>
      <p:sp>
        <p:nvSpPr>
          <p:cNvPr id="4" name="Slide Number Placeholder 3"/>
          <p:cNvSpPr>
            <a:spLocks noGrp="1"/>
          </p:cNvSpPr>
          <p:nvPr>
            <p:ph type="sldNum" sz="quarter" idx="5"/>
          </p:nvPr>
        </p:nvSpPr>
        <p:spPr/>
        <p:txBody>
          <a:bodyPr/>
          <a:lstStyle/>
          <a:p>
            <a:fld id="{FAEA92B5-0595-4489-B196-EA78E0FC2F0C}" type="slidenum">
              <a:rPr lang="en-IE" smtClean="0"/>
              <a:t>56</a:t>
            </a:fld>
            <a:endParaRPr lang="en-IE"/>
          </a:p>
        </p:txBody>
      </p:sp>
    </p:spTree>
    <p:extLst>
      <p:ext uri="{BB962C8B-B14F-4D97-AF65-F5344CB8AC3E}">
        <p14:creationId xmlns:p14="http://schemas.microsoft.com/office/powerpoint/2010/main" val="2539137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pPr algn="l"/>
            <a:r>
              <a:rPr lang="en-IE" b="1" i="0" dirty="0">
                <a:solidFill>
                  <a:srgbClr val="161616"/>
                </a:solidFill>
                <a:effectLst/>
                <a:latin typeface="Segoe UI" panose="020B0502040204020203" pitchFamily="34" charset="0"/>
              </a:rPr>
              <a:t>Enterprise business intelligence</a:t>
            </a:r>
          </a:p>
          <a:p>
            <a:r>
              <a:rPr lang="en-IE" dirty="0"/>
              <a:t>https://learn.microsoft.com/en-us/azure/architecture/example-scenario/analytics/enterprise-bi-synapse</a:t>
            </a:r>
          </a:p>
        </p:txBody>
      </p:sp>
      <p:sp>
        <p:nvSpPr>
          <p:cNvPr id="4" name="Slide Number Placeholder 3"/>
          <p:cNvSpPr>
            <a:spLocks noGrp="1"/>
          </p:cNvSpPr>
          <p:nvPr>
            <p:ph type="sldNum" sz="quarter" idx="5"/>
          </p:nvPr>
        </p:nvSpPr>
        <p:spPr/>
        <p:txBody>
          <a:bodyPr/>
          <a:lstStyle/>
          <a:p>
            <a:fld id="{FAEA92B5-0595-4489-B196-EA78E0FC2F0C}" type="slidenum">
              <a:rPr lang="en-IE" smtClean="0"/>
              <a:t>5</a:t>
            </a:fld>
            <a:endParaRPr lang="en-IE"/>
          </a:p>
        </p:txBody>
      </p:sp>
    </p:spTree>
    <p:extLst>
      <p:ext uri="{BB962C8B-B14F-4D97-AF65-F5344CB8AC3E}">
        <p14:creationId xmlns:p14="http://schemas.microsoft.com/office/powerpoint/2010/main" val="183501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900" dirty="0">
                <a:solidFill>
                  <a:srgbClr val="000000"/>
                </a:solidFill>
                <a:latin typeface="Segoe UI"/>
              </a:rPr>
              <a:t>But first- what’s Fabric? </a:t>
            </a: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900" b="0" i="0" u="none" strike="noStrike" kern="1200" cap="none" spc="0" normalizeH="0" baseline="0" noProof="0" dirty="0">
                <a:ln>
                  <a:noFill/>
                </a:ln>
                <a:solidFill>
                  <a:srgbClr val="000000"/>
                </a:solidFill>
                <a:effectLst/>
                <a:uLnTx/>
                <a:uFillTx/>
                <a:latin typeface="Segoe UI"/>
                <a:ea typeface="+mn-ea"/>
                <a:cs typeface="+mn-cs"/>
              </a:rPr>
              <a:t>,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900" b="0" i="0" u="none" strike="noStrike" kern="1200" cap="none" spc="0" normalizeH="0" baseline="0" noProof="0" dirty="0">
                <a:ln>
                  <a:noFill/>
                </a:ln>
                <a:solidFill>
                  <a:srgbClr val="000000"/>
                </a:solidFill>
                <a:effectLst/>
                <a:uLnTx/>
                <a:uFillTx/>
                <a:latin typeface="Segoe UI"/>
                <a:ea typeface="+mn-ea"/>
                <a:cs typeface="+mn-cs"/>
              </a:rPr>
              <a:t>and </a:t>
            </a:r>
            <a:r>
              <a:rPr kumimoji="0" lang="en-US" sz="9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9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a:t>
            </a:r>
            <a:endParaRPr lang="en-US" sz="900" dirty="0">
              <a:solidFill>
                <a:srgbClr val="000000"/>
              </a:solidFill>
              <a:latin typeface="Segoe UI"/>
            </a:endParaRPr>
          </a:p>
          <a:p>
            <a:pPr>
              <a:spcAft>
                <a:spcPts val="900"/>
              </a:spcAft>
              <a:defRPr/>
            </a:pPr>
            <a:endParaRPr lang="en-US" sz="900" dirty="0">
              <a:solidFill>
                <a:srgbClr val="000000"/>
              </a:solidFill>
              <a:latin typeface="Segoe UI"/>
            </a:endParaRPr>
          </a:p>
          <a:p>
            <a:pPr>
              <a:spcAft>
                <a:spcPts val="900"/>
              </a:spcAft>
              <a:defRPr/>
            </a:pPr>
            <a:endParaRPr lang="en-US" sz="2000" dirty="0">
              <a:solidFill>
                <a:srgbClr val="000000"/>
              </a:solidFill>
              <a:latin typeface="Segoe UI"/>
              <a:cs typeface="Segoe UI"/>
            </a:endParaRPr>
          </a:p>
          <a:p>
            <a:pPr>
              <a:spcAft>
                <a:spcPts val="900"/>
              </a:spcAft>
              <a:defRPr/>
            </a:pPr>
            <a:r>
              <a:rPr lang="en-US" sz="900" dirty="0">
                <a:solidFill>
                  <a:srgbClr val="000000"/>
                </a:solidFill>
                <a:latin typeface="Segoe UI"/>
              </a:rPr>
              <a:t>Reflex – can be “Data Activator”</a:t>
            </a:r>
          </a:p>
          <a:p>
            <a:pPr>
              <a:spcAft>
                <a:spcPts val="900"/>
              </a:spcAft>
              <a:defRPr/>
            </a:pPr>
            <a:endParaRPr lang="en-US" sz="900" dirty="0">
              <a:solidFill>
                <a:srgbClr val="000000"/>
              </a:soli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7 workloads</a:t>
            </a:r>
          </a:p>
          <a:p>
            <a:r>
              <a:rPr lang="en-IE" sz="1600" dirty="0"/>
              <a:t>Data Factory</a:t>
            </a:r>
          </a:p>
          <a:p>
            <a:r>
              <a:rPr lang="en-IE" sz="1600" dirty="0"/>
              <a:t>Synapse Data Engineering </a:t>
            </a:r>
          </a:p>
          <a:p>
            <a:r>
              <a:rPr lang="en-IE" sz="1600" dirty="0"/>
              <a:t>Synapse Data Science </a:t>
            </a:r>
          </a:p>
          <a:p>
            <a:r>
              <a:rPr lang="en-IE" sz="1600" dirty="0"/>
              <a:t>Synapse Data Warehousing </a:t>
            </a:r>
          </a:p>
          <a:p>
            <a:r>
              <a:rPr lang="en-IE" sz="1600" dirty="0"/>
              <a:t>Synapse Real Time Analytics </a:t>
            </a:r>
          </a:p>
          <a:p>
            <a:r>
              <a:rPr lang="en-IE" sz="1600" dirty="0"/>
              <a:t>Power BI</a:t>
            </a:r>
          </a:p>
          <a:p>
            <a:r>
              <a:rPr lang="en-IE" sz="1600" dirty="0"/>
              <a:t>Data Activator(*)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Also Data Activator (</a:t>
            </a:r>
            <a:r>
              <a:rPr lang="en-US" sz="900" b="0" i="0" dirty="0" err="1">
                <a:solidFill>
                  <a:srgbClr val="161616"/>
                </a:solidFill>
                <a:effectLst/>
                <a:latin typeface="Segoe UI" panose="020B0502040204020203" pitchFamily="34" charset="0"/>
              </a:rPr>
              <a:t>ain’t</a:t>
            </a:r>
            <a:r>
              <a:rPr lang="en-US" sz="900" b="0" i="0" dirty="0">
                <a:solidFill>
                  <a:srgbClr val="161616"/>
                </a:solidFill>
                <a:effectLst/>
                <a:latin typeface="Segoe UI" panose="020B0502040204020203" pitchFamily="34" charset="0"/>
              </a:rPr>
              <a:t> there yet!)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And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Microsoft Fabric is a unified platform </a:t>
            </a:r>
            <a:r>
              <a:rPr lang="en-US" sz="900" b="0" i="0" dirty="0">
                <a:solidFill>
                  <a:srgbClr val="03574B"/>
                </a:solidFill>
                <a:effectLst/>
                <a:latin typeface="Segoe UI" panose="020B0502040204020203" pitchFamily="34" charset="0"/>
              </a:rPr>
              <a:t>supporting </a:t>
            </a:r>
            <a:r>
              <a:rPr lang="en-US" sz="900" dirty="0">
                <a:solidFill>
                  <a:srgbClr val="03574B"/>
                </a:solidFill>
              </a:rPr>
              <a:t>data modeling, data warehousing––all the way to business intelligence. The business model is meant to support the unified experience by simplifying the purchase experience.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161616"/>
                </a:solidFill>
                <a:effectLst/>
                <a:latin typeface="Segoe UI" panose="020B0502040204020203" pitchFamily="34" charset="0"/>
              </a:rPr>
              <a:t>Customers no longer need to purchase separate compute for each workload. In addition, by decoupling storage and compute, customers can independently size compute power irrespective of storage needs.</a:t>
            </a:r>
          </a:p>
          <a:p>
            <a:endParaRPr lang="en-US" sz="800" b="0" i="0" u="none" strike="noStrike" dirty="0">
              <a:solidFill>
                <a:srgbClr val="000000"/>
              </a:solidFill>
              <a:effectLst/>
              <a:latin typeface="Segoe UI" panose="020B0502040204020203" pitchFamily="34" charset="0"/>
            </a:endParaRPr>
          </a:p>
          <a:p>
            <a:pPr>
              <a:spcAft>
                <a:spcPts val="900"/>
              </a:spcAft>
              <a:defRPr/>
            </a:pPr>
            <a:endParaRPr lang="en-US" sz="9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6/28/2023 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8894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Lake - we're trying to make it as OneDrive for data </a:t>
            </a:r>
            <a:endParaRPr lang="en-IE" dirty="0"/>
          </a:p>
          <a:p>
            <a:endParaRPr lang="en-IE" dirty="0"/>
          </a:p>
          <a:p>
            <a:r>
              <a:rPr lang="en-IE" dirty="0"/>
              <a:t>OneLake uses open source file format delta parquet which can be read and worked with all kinds of different workloads</a:t>
            </a:r>
          </a:p>
          <a:p>
            <a:endParaRPr lang="en-IE" dirty="0"/>
          </a:p>
          <a:p>
            <a:r>
              <a:rPr lang="en-IE" dirty="0"/>
              <a:t>Any file format is welcome in OneLake</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OneLake aims to provide you a data lake as service without you needing to build it yourself. For years, you have had “OneDrive” for all your documents. Now, you have “OneLake” for all your data.</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OneLake File Explorer</a:t>
            </a:r>
          </a:p>
          <a:p>
            <a:r>
              <a:rPr lang="en-IE" dirty="0"/>
              <a:t>https://learn.microsoft.com/en-us/fabric/onelake/onelake-file-explorer</a:t>
            </a:r>
          </a:p>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F1F1F1"/>
                </a:solidFill>
                <a:effectLst/>
                <a:latin typeface="YouTube Sans"/>
              </a:rPr>
              <a:t>Understanding </a:t>
            </a:r>
            <a:r>
              <a:rPr lang="en-GB" b="1" i="0" dirty="0" err="1">
                <a:solidFill>
                  <a:srgbClr val="F1F1F1"/>
                </a:solidFill>
                <a:effectLst/>
                <a:latin typeface="YouTube Sans"/>
              </a:rPr>
              <a:t>OneLake</a:t>
            </a:r>
            <a:r>
              <a:rPr lang="en-GB" b="1" i="0" dirty="0">
                <a:solidFill>
                  <a:srgbClr val="F1F1F1"/>
                </a:solidFill>
                <a:effectLst/>
                <a:latin typeface="YouTube Sans"/>
              </a:rPr>
              <a:t> within Microsoft Fabric</a:t>
            </a:r>
          </a:p>
          <a:p>
            <a:r>
              <a:rPr lang="en-IE" dirty="0"/>
              <a:t>https://www.youtube.com/watch?v=wEcRTSNhtLg</a:t>
            </a:r>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Users cannot create OneLake storage. OneLake storage (ADLS Gen2) managed by OneLake API is attached to Trident tenant. When a workspace is created, a folder is created in OneLake storage (ADLS Gen2 behind the scenes) on a customer tenant.</a:t>
            </a:r>
          </a:p>
          <a:p>
            <a:endParaRPr lang="en-IE" dirty="0"/>
          </a:p>
          <a:p>
            <a:r>
              <a:rPr lang="en-US" dirty="0"/>
              <a:t>What this means that for every Trident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a:p>
            <a:endParaRPr lang="en-IE" dirty="0"/>
          </a:p>
          <a:p>
            <a:endParaRPr lang="en-US" dirty="0"/>
          </a:p>
          <a:p>
            <a:endParaRPr lang="en-IE" dirty="0"/>
          </a:p>
          <a:p>
            <a:endParaRPr lang="en-IE" dirty="0"/>
          </a:p>
        </p:txBody>
      </p:sp>
      <p:sp>
        <p:nvSpPr>
          <p:cNvPr id="4" name="Slide Number Placeholder 3"/>
          <p:cNvSpPr>
            <a:spLocks noGrp="1"/>
          </p:cNvSpPr>
          <p:nvPr>
            <p:ph type="sldNum" sz="quarter" idx="5"/>
          </p:nvPr>
        </p:nvSpPr>
        <p:spPr/>
        <p:txBody>
          <a:bodyPr/>
          <a:lstStyle/>
          <a:p>
            <a:fld id="{FAEA92B5-0595-4489-B196-EA78E0FC2F0C}" type="slidenum">
              <a:rPr lang="en-IE" smtClean="0"/>
              <a:t>9</a:t>
            </a:fld>
            <a:endParaRPr lang="en-IE"/>
          </a:p>
        </p:txBody>
      </p:sp>
    </p:spTree>
    <p:extLst>
      <p:ext uri="{BB962C8B-B14F-4D97-AF65-F5344CB8AC3E}">
        <p14:creationId xmlns:p14="http://schemas.microsoft.com/office/powerpoint/2010/main" val="1230614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OneLake itself. OneLake provides you a single data lake for your entire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38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this means that for every Fabric tenant, you will always have exactly one OneLake. Never two, never 0. There is no infrastructure to setup or manage.</a:t>
            </a:r>
          </a:p>
          <a:p>
            <a:endParaRPr lang="en-US" dirty="0"/>
          </a:p>
          <a:p>
            <a:r>
              <a:rPr lang="en-US" dirty="0"/>
              <a:t>The concept of a tenant is a unique benefit of a SaaS service. It allows us to automatically provide a single management and governance boundary for an entire organization which is ultimately under the control of a tenant admin. The admin sets this initial boundary and any data which lands in OneLake will automatically take part in out of the box data governance </a:t>
            </a:r>
            <a:r>
              <a:rPr lang="en-US" sz="1200" dirty="0"/>
              <a:t>such as data linage, data protection, certification, catalog integration, etc. All data is ultimately under the control of a tenant admin. However, it is important that different business groups are able to work independently without going through a central gatekeeper. An Office user does not need to coordinate with their Office admin to create a new Teams channel or SharePoint site. </a:t>
            </a:r>
          </a:p>
          <a:p>
            <a:endParaRPr lang="en-US" sz="1200" dirty="0"/>
          </a:p>
          <a:p>
            <a:r>
              <a:rPr lang="en-US" sz="1200" dirty="0"/>
              <a:t>OneLake enables distributed ownership through workspaces. Different workspaces allow different parts of the organization to work independently while still contributing to the same data lake. Each workspace can have its own administrator, access control, region and capacity for billing. Creating a workspace is very lightweight. It inherits the rules set by the tenant admin so there if no need to reimplement the same governance or spend time trying to get different resources to talk to each other. Workspace admins can further control access to the data within their workspace as needed.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5993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https://learn.microsoft.com/en-us/fabric/onelake/onelake-shortcuts</a:t>
            </a:r>
          </a:p>
        </p:txBody>
      </p:sp>
      <p:sp>
        <p:nvSpPr>
          <p:cNvPr id="4" name="Slide Number Placeholder 3"/>
          <p:cNvSpPr>
            <a:spLocks noGrp="1"/>
          </p:cNvSpPr>
          <p:nvPr>
            <p:ph type="sldNum" sz="quarter" idx="5"/>
          </p:nvPr>
        </p:nvSpPr>
        <p:spPr/>
        <p:txBody>
          <a:bodyPr/>
          <a:lstStyle/>
          <a:p>
            <a:fld id="{FAEA92B5-0595-4489-B196-EA78E0FC2F0C}" type="slidenum">
              <a:rPr lang="en-IE" smtClean="0"/>
              <a:t>14</a:t>
            </a:fld>
            <a:endParaRPr lang="en-IE"/>
          </a:p>
        </p:txBody>
      </p:sp>
    </p:spTree>
    <p:extLst>
      <p:ext uri="{BB962C8B-B14F-4D97-AF65-F5344CB8AC3E}">
        <p14:creationId xmlns:p14="http://schemas.microsoft.com/office/powerpoint/2010/main" val="30195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3808-252F-4615-4704-2D4C5F40BA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FE29B0E-7013-AF7B-75DF-5A30DFA1A2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A94C43BC-EF9D-7821-B4B8-235A47465515}"/>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81D4ED92-598B-6511-86AC-A7B9E14476A3}"/>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0000CCC-DDE0-2FB8-4C23-DA56B854822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6380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555F-6BB0-25B3-54A7-22A1493981E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06A094F0-29CA-140F-A520-D0E30E9BA8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3C5B641-31F7-9C75-360B-2D8BFB104928}"/>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5A4EF8E0-DD38-ABC8-C0E2-D45964E7CD5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0ECFAB5-B3C4-C430-FBB6-86B2740AA9DF}"/>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07148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9AF94-282F-3F67-ED35-4D0048AD604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6CD8B3B-2065-A8A4-6DEA-8FBB077BE0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C8C8224-90AD-8777-F67A-6AACD46DC65B}"/>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4AE21726-5578-3F92-C8EF-6C9BB56D8326}"/>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5477935-88B7-FF02-97ED-CB134E7CCD6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879113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827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303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275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196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60954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438847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534362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42920594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993D-8F84-F4F8-9CB8-1D295FDFF489}"/>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C63E8DA-36AD-CB71-7B24-A3AE739427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671402D-D8DC-9158-8ED9-0D3196BFC2F6}"/>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D9E6DC69-4D86-5859-7373-A7AB725ACB3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F7B5B116-2DB1-C764-D4F6-3BDA80DE4514}"/>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53168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646759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30020881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0173747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1223284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28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7379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879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131395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312803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801088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154-2667-2673-2B2D-A83F29A985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08CAABD7-BF83-F0D8-581B-0E4723FE2A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8C5FC-7007-06B5-DF2F-F6919714DF79}"/>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1A2EBC16-B321-0F1E-D5BD-E130838818E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19ECD342-5C06-6B38-3949-1715C2BA3818}"/>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249252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41525445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6/28/2023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6455633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80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29820904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6/28/2023</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1409022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415971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881876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0839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73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94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70E6A-3B7C-F91C-4DC4-4A3F6A530C1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F18A8DBB-2C1D-3FB0-23B0-83D14AE1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20EEAE6B-742B-80CF-A891-EEF30754E0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97988D7D-B316-05D7-5008-C0E877478ECF}"/>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6" name="Footer Placeholder 5">
            <a:extLst>
              <a:ext uri="{FF2B5EF4-FFF2-40B4-BE49-F238E27FC236}">
                <a16:creationId xmlns:a16="http://schemas.microsoft.com/office/drawing/2014/main" id="{18E01AEE-4E59-14CD-B819-5D61B75FA9C4}"/>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0DB0A924-384F-D280-950B-E5EB3EDB2B9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372848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573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2834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069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2008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11319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8047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751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712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7931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2709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92433-64B6-7337-0856-39A09DBB88B8}"/>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1A1785BA-E985-B936-6F7E-18BDDDA7C3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6AC1FD-CDC6-335D-97B5-A952941016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52D45EAE-715B-6570-6AC7-001DFF896B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C801C0-B16E-6CF5-A3C7-DD59412C1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C7ED5772-CF7C-0290-AF2D-027C15D6570C}"/>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8" name="Footer Placeholder 7">
            <a:extLst>
              <a:ext uri="{FF2B5EF4-FFF2-40B4-BE49-F238E27FC236}">
                <a16:creationId xmlns:a16="http://schemas.microsoft.com/office/drawing/2014/main" id="{ECDFDDC7-825B-D921-F043-9FD79D622E2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CA43B467-400D-7868-C587-132C0E10813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7241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659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0066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01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438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6914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19079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774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6636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141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6514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B27C9-E4BB-8357-248C-2DED66BF2514}"/>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4BF97DB7-BAA0-C205-D34D-D8F98E3AE321}"/>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4" name="Footer Placeholder 3">
            <a:extLst>
              <a:ext uri="{FF2B5EF4-FFF2-40B4-BE49-F238E27FC236}">
                <a16:creationId xmlns:a16="http://schemas.microsoft.com/office/drawing/2014/main" id="{20AC0766-FB75-895D-520B-2C1F6CAA12B9}"/>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5D9408F8-4364-FA4C-4C67-249EE413D973}"/>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4083919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9061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2908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215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096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7113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5657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066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118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797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341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496B7F-00C4-8EEE-91E6-DAD46B8486D3}"/>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3" name="Footer Placeholder 2">
            <a:extLst>
              <a:ext uri="{FF2B5EF4-FFF2-40B4-BE49-F238E27FC236}">
                <a16:creationId xmlns:a16="http://schemas.microsoft.com/office/drawing/2014/main" id="{B23D3288-1A2E-F8E7-554C-79F2AFB5F46F}"/>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0271FF8D-DD4A-9E44-9BFF-68102908988E}"/>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39051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048214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06448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132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3156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426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722461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4258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67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232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249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01D55-B319-2CA0-2C23-90FE3F6F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8A72B313-D43B-380D-D601-424EBAE8B8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3280071-B549-A10F-494D-2AAA9AE90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E82ED-4742-85E5-EC3D-D43D6E06899D}"/>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6" name="Footer Placeholder 5">
            <a:extLst>
              <a:ext uri="{FF2B5EF4-FFF2-40B4-BE49-F238E27FC236}">
                <a16:creationId xmlns:a16="http://schemas.microsoft.com/office/drawing/2014/main" id="{3D609EC5-EC5A-CA41-97D5-283E2DF1F46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D342931-DED2-4CF4-F537-375ED491D0C6}"/>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7362989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5338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078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886357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408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4A783-F86D-4AB9-85E4-5A147F8DB5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7AC7B-4013-4C76-B6E0-5EE0A5E12D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06497E-E6C8-4C4E-8DA4-50737C0A3C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84996F-D9C4-4944-8329-1FA6A13F98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50C13F-0238-440B-BD8F-69D4B75664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31E700-F547-4FD3-9946-A3201816BBD4}"/>
              </a:ext>
            </a:extLst>
          </p:cNvPr>
          <p:cNvSpPr>
            <a:spLocks noGrp="1"/>
          </p:cNvSpPr>
          <p:nvPr>
            <p:ph type="dt" sz="half" idx="10"/>
          </p:nvPr>
        </p:nvSpPr>
        <p:spPr/>
        <p:txBody>
          <a:bodyPr/>
          <a:lstStyle/>
          <a:p>
            <a:fld id="{F9FECD8F-2C58-4E71-9AAD-69D080A3FF62}" type="datetimeFigureOut">
              <a:rPr lang="en-US" smtClean="0"/>
              <a:t>6/28/2023</a:t>
            </a:fld>
            <a:endParaRPr lang="en-US"/>
          </a:p>
        </p:txBody>
      </p:sp>
      <p:sp>
        <p:nvSpPr>
          <p:cNvPr id="8" name="Footer Placeholder 7">
            <a:extLst>
              <a:ext uri="{FF2B5EF4-FFF2-40B4-BE49-F238E27FC236}">
                <a16:creationId xmlns:a16="http://schemas.microsoft.com/office/drawing/2014/main" id="{BBFC7EC5-124B-4D63-A7E1-6E9EE99888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89C26-2927-428D-B1F3-E86D6CB82DB0}"/>
              </a:ext>
            </a:extLst>
          </p:cNvPr>
          <p:cNvSpPr>
            <a:spLocks noGrp="1"/>
          </p:cNvSpPr>
          <p:nvPr>
            <p:ph type="sldNum" sz="quarter" idx="12"/>
          </p:nvPr>
        </p:nvSpPr>
        <p:spPr/>
        <p:txBody>
          <a:bodyPr/>
          <a:lstStyle/>
          <a:p>
            <a:fld id="{A9FBF426-6246-47C8-B476-87CFB53D1B66}" type="slidenum">
              <a:rPr lang="en-US" smtClean="0"/>
              <a:t>‹#›</a:t>
            </a:fld>
            <a:endParaRPr lang="en-US"/>
          </a:p>
        </p:txBody>
      </p:sp>
    </p:spTree>
    <p:extLst>
      <p:ext uri="{BB962C8B-B14F-4D97-AF65-F5344CB8AC3E}">
        <p14:creationId xmlns:p14="http://schemas.microsoft.com/office/powerpoint/2010/main" val="1093768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5C924-2B1A-7EB8-4ECF-9DE3A1F6E6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C98685D-47B3-4E51-2640-ACA154EFC7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044E25CB-6618-B5A5-F63A-DCF9E2E67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C90426-86AE-5611-9E7B-7965318ABE2B}"/>
              </a:ext>
            </a:extLst>
          </p:cNvPr>
          <p:cNvSpPr>
            <a:spLocks noGrp="1"/>
          </p:cNvSpPr>
          <p:nvPr>
            <p:ph type="dt" sz="half" idx="10"/>
          </p:nvPr>
        </p:nvSpPr>
        <p:spPr/>
        <p:txBody>
          <a:bodyPr/>
          <a:lstStyle/>
          <a:p>
            <a:fld id="{2073E0B7-9828-4847-907A-C2EF3FF26DE0}" type="datetimeFigureOut">
              <a:rPr lang="en-IE" smtClean="0"/>
              <a:t>28/06/2023</a:t>
            </a:fld>
            <a:endParaRPr lang="en-IE"/>
          </a:p>
        </p:txBody>
      </p:sp>
      <p:sp>
        <p:nvSpPr>
          <p:cNvPr id="6" name="Footer Placeholder 5">
            <a:extLst>
              <a:ext uri="{FF2B5EF4-FFF2-40B4-BE49-F238E27FC236}">
                <a16:creationId xmlns:a16="http://schemas.microsoft.com/office/drawing/2014/main" id="{FB5893B7-0087-CE3A-9CFE-9F8477D7AB67}"/>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F2DE2DD6-5AEF-E34B-1208-1EEFE0115019}"/>
              </a:ext>
            </a:extLst>
          </p:cNvPr>
          <p:cNvSpPr>
            <a:spLocks noGrp="1"/>
          </p:cNvSpPr>
          <p:nvPr>
            <p:ph type="sldNum" sz="quarter" idx="12"/>
          </p:nvPr>
        </p:nvSpPr>
        <p:spPr/>
        <p:txBody>
          <a:bodyPr/>
          <a:lstStyle/>
          <a:p>
            <a:fld id="{4A62F747-5B4A-4751-8D6B-5D652F924352}" type="slidenum">
              <a:rPr lang="en-IE" smtClean="0"/>
              <a:t>‹#›</a:t>
            </a:fld>
            <a:endParaRPr lang="en-IE"/>
          </a:p>
        </p:txBody>
      </p:sp>
    </p:spTree>
    <p:extLst>
      <p:ext uri="{BB962C8B-B14F-4D97-AF65-F5344CB8AC3E}">
        <p14:creationId xmlns:p14="http://schemas.microsoft.com/office/powerpoint/2010/main" val="1998270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image" Target="../media/image5.png"/><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image" Target="../media/image6.svg"/><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83C512-0128-92C1-A69E-A7B5FFB27C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4CCB8ED-8B4C-9E99-6A51-39AA57B468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00FC96AE-B2E1-8D7D-8F21-408D76672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73E0B7-9828-4847-907A-C2EF3FF26DE0}" type="datetimeFigureOut">
              <a:rPr lang="en-IE" smtClean="0"/>
              <a:t>28/06/2023</a:t>
            </a:fld>
            <a:endParaRPr lang="en-IE"/>
          </a:p>
        </p:txBody>
      </p:sp>
      <p:sp>
        <p:nvSpPr>
          <p:cNvPr id="5" name="Footer Placeholder 4">
            <a:extLst>
              <a:ext uri="{FF2B5EF4-FFF2-40B4-BE49-F238E27FC236}">
                <a16:creationId xmlns:a16="http://schemas.microsoft.com/office/drawing/2014/main" id="{7A26BAEA-11B6-8DDE-F90E-D4AC359E8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C8E0B780-34E3-56B7-5E8F-514AE270C5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2F747-5B4A-4751-8D6B-5D652F924352}" type="slidenum">
              <a:rPr lang="en-IE" smtClean="0"/>
              <a:t>‹#›</a:t>
            </a:fld>
            <a:endParaRPr lang="en-IE"/>
          </a:p>
        </p:txBody>
      </p:sp>
    </p:spTree>
    <p:extLst>
      <p:ext uri="{BB962C8B-B14F-4D97-AF65-F5344CB8AC3E}">
        <p14:creationId xmlns:p14="http://schemas.microsoft.com/office/powerpoint/2010/main" val="1680815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125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950433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7685435"/>
      </p:ext>
    </p:extLst>
  </p:cSld>
  <p:clrMap bg1="lt1" tx1="dk1" bg2="lt2" tx2="dk2" accent1="accent1" accent2="accent2" accent3="accent3" accent4="accent4" accent5="accent5" accent6="accent6" hlink="hlink" folHlink="folHlink"/>
  <p:sldLayoutIdLst>
    <p:sldLayoutId id="214748373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332295-6E3F-43B9-9833-D662368CFC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0A7C3-CF22-4898-B6C7-DF4E22033C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73DFA-2C90-4070-A91C-55B9AABFA3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FECD8F-2C58-4E71-9AAD-69D080A3FF62}" type="datetimeFigureOut">
              <a:rPr lang="en-US" smtClean="0"/>
              <a:t>6/28/2023</a:t>
            </a:fld>
            <a:endParaRPr lang="en-US"/>
          </a:p>
        </p:txBody>
      </p:sp>
      <p:sp>
        <p:nvSpPr>
          <p:cNvPr id="5" name="Footer Placeholder 4">
            <a:extLst>
              <a:ext uri="{FF2B5EF4-FFF2-40B4-BE49-F238E27FC236}">
                <a16:creationId xmlns:a16="http://schemas.microsoft.com/office/drawing/2014/main" id="{282D56C5-0F56-4DDB-AC96-0BB02D680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62088A-CC2B-4E2C-8F3A-2EA4946A8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FBF426-6246-47C8-B476-87CFB53D1B66}" type="slidenum">
              <a:rPr lang="en-US" smtClean="0"/>
              <a:t>‹#›</a:t>
            </a:fld>
            <a:endParaRPr lang="en-US"/>
          </a:p>
        </p:txBody>
      </p:sp>
    </p:spTree>
    <p:extLst>
      <p:ext uri="{BB962C8B-B14F-4D97-AF65-F5344CB8AC3E}">
        <p14:creationId xmlns:p14="http://schemas.microsoft.com/office/powerpoint/2010/main" val="4007905281"/>
      </p:ext>
    </p:extLst>
  </p:cSld>
  <p:clrMap bg1="lt1" tx1="dk1" bg2="lt2" tx2="dk2" accent1="accent1" accent2="accent2" accent3="accent3" accent4="accent4" accent5="accent5" accent6="accent6" hlink="hlink" folHlink="folHlink"/>
  <p:sldLayoutIdLst>
    <p:sldLayoutId id="214748373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eveloper.microsoft.com/en-us/microsoft-365/dev-progra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sit.powerbi.com/?trident=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daily.powerbi.com/?trident=1" TargetMode="External"/><Relationship Id="rId4" Type="http://schemas.openxmlformats.org/officeDocument/2006/relationships/hyperlink" Target="http://dxt.powerbi.com/?trident=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fabric/enterprise/buy-subscription" TargetMode="External"/><Relationship Id="rId3" Type="http://schemas.openxmlformats.org/officeDocument/2006/relationships/hyperlink" Target="https://aka.ms/try-fabric" TargetMode="External"/><Relationship Id="rId7" Type="http://schemas.openxmlformats.org/officeDocument/2006/relationships/hyperlink" Target="https://learn.microsoft.com/en-us/fabric/get-started/fabric-t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learn.microsoft.com/en-us/fabric/admin/fabric-switch" TargetMode="Externa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fabric/onelake/onelake-file-explorer"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learn.microsoft.com/en-us/sql/azure-data-studio/download-azure-data-studio?view=sql-server-ver16&amp;tabs=redhat-install%2Credhat-uninstall" TargetMode="External"/><Relationship Id="rId4" Type="http://schemas.openxmlformats.org/officeDocument/2006/relationships/hyperlink" Target="https://learn.microsoft.com/en-us/sql/ssms/download-sql-server-management-studio-ssms?view=sql-server-ver1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microsoft/powerbi-desktop-samples/tree/main/AdventureWorks%20Sales%20Samp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www.youtube.com/@GuyInACube/videos" TargetMode="External"/><Relationship Id="rId3" Type="http://schemas.openxmlformats.org/officeDocument/2006/relationships/hyperlink" Target="https://learn.microsoft.com/en-us/training/paths/get-started-fabric/" TargetMode="External"/><Relationship Id="rId7" Type="http://schemas.openxmlformats.org/officeDocument/2006/relationships/hyperlink" Target="https://learn.microsoft.com/en-us/fabric/data-engineering/tutorial-lakehouse-introduction"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learn.microsoft.com/en-us/fabric/get-started/end-to-end-tutorials" TargetMode="External"/><Relationship Id="rId5" Type="http://schemas.openxmlformats.org/officeDocument/2006/relationships/hyperlink" Target="https://microsoftlearning.github.io/mslearn-fabric/" TargetMode="External"/><Relationship Id="rId4" Type="http://schemas.openxmlformats.org/officeDocument/2006/relationships/hyperlink" Target="https://learn.microsoft.com/en-us/training/modules/use-apache-spark-work-files-lakehouse/" TargetMode="External"/></Relationships>
</file>

<file path=ppt/slides/_rels/slide55.xml.rels><?xml version="1.0" encoding="UTF-8" standalone="yes"?>
<Relationships xmlns="http://schemas.openxmlformats.org/package/2006/relationships"><Relationship Id="rId2" Type="http://schemas.openxmlformats.org/officeDocument/2006/relationships/hyperlink" Target="https://learn.microsoft.com/en-us/fabric/enterprise/license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49.png"/><Relationship Id="rId1" Type="http://schemas.openxmlformats.org/officeDocument/2006/relationships/slideLayout" Target="../slideLayouts/slideLayout79.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pn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8EAD-4AC7-BE00-EC4A-9BB11FBCAD5B}"/>
              </a:ext>
            </a:extLst>
          </p:cNvPr>
          <p:cNvSpPr>
            <a:spLocks noGrp="1"/>
          </p:cNvSpPr>
          <p:nvPr>
            <p:ph type="ctrTitle"/>
          </p:nvPr>
        </p:nvSpPr>
        <p:spPr/>
        <p:txBody>
          <a:bodyPr/>
          <a:lstStyle/>
          <a:p>
            <a:r>
              <a:rPr lang="en-IE" dirty="0"/>
              <a:t>Microsoft Fabric</a:t>
            </a:r>
          </a:p>
        </p:txBody>
      </p:sp>
      <p:sp>
        <p:nvSpPr>
          <p:cNvPr id="3" name="Subtitle 2">
            <a:extLst>
              <a:ext uri="{FF2B5EF4-FFF2-40B4-BE49-F238E27FC236}">
                <a16:creationId xmlns:a16="http://schemas.microsoft.com/office/drawing/2014/main" id="{81B6714A-E389-BEAB-0CB0-6E23827B9C17}"/>
              </a:ext>
            </a:extLst>
          </p:cNvPr>
          <p:cNvSpPr>
            <a:spLocks noGrp="1"/>
          </p:cNvSpPr>
          <p:nvPr>
            <p:ph type="subTitle" idx="1"/>
          </p:nvPr>
        </p:nvSpPr>
        <p:spPr/>
        <p:txBody>
          <a:bodyPr/>
          <a:lstStyle/>
          <a:p>
            <a:r>
              <a:rPr lang="en-IE" dirty="0"/>
              <a:t>How to </a:t>
            </a:r>
            <a:r>
              <a:rPr lang="en-IE"/>
              <a:t>get started</a:t>
            </a:r>
            <a:endParaRPr lang="en-IE" dirty="0"/>
          </a:p>
        </p:txBody>
      </p:sp>
    </p:spTree>
    <p:extLst>
      <p:ext uri="{BB962C8B-B14F-4D97-AF65-F5344CB8AC3E}">
        <p14:creationId xmlns:p14="http://schemas.microsoft.com/office/powerpoint/2010/main" val="16334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6C2C-01FB-A063-CC2B-B86F83269739}"/>
              </a:ext>
            </a:extLst>
          </p:cNvPr>
          <p:cNvSpPr>
            <a:spLocks noGrp="1"/>
          </p:cNvSpPr>
          <p:nvPr>
            <p:ph type="title"/>
          </p:nvPr>
        </p:nvSpPr>
        <p:spPr/>
        <p:txBody>
          <a:bodyPr/>
          <a:lstStyle/>
          <a:p>
            <a:r>
              <a:rPr lang="en-US" dirty="0"/>
              <a:t>One Lake</a:t>
            </a:r>
          </a:p>
        </p:txBody>
      </p:sp>
      <p:sp>
        <p:nvSpPr>
          <p:cNvPr id="3" name="Rectangle 2">
            <a:extLst>
              <a:ext uri="{FF2B5EF4-FFF2-40B4-BE49-F238E27FC236}">
                <a16:creationId xmlns:a16="http://schemas.microsoft.com/office/drawing/2014/main" id="{19CBFABC-D13A-C254-D796-D9C130618322}"/>
              </a:ext>
            </a:extLst>
          </p:cNvPr>
          <p:cNvSpPr/>
          <p:nvPr/>
        </p:nvSpPr>
        <p:spPr bwMode="auto">
          <a:xfrm>
            <a:off x="918904" y="1689163"/>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A</a:t>
            </a:r>
          </a:p>
        </p:txBody>
      </p:sp>
      <p:sp>
        <p:nvSpPr>
          <p:cNvPr id="4" name="Rectangle 3">
            <a:extLst>
              <a:ext uri="{FF2B5EF4-FFF2-40B4-BE49-F238E27FC236}">
                <a16:creationId xmlns:a16="http://schemas.microsoft.com/office/drawing/2014/main" id="{FA0699EA-F3F1-2969-225A-2194DAA778B7}"/>
              </a:ext>
            </a:extLst>
          </p:cNvPr>
          <p:cNvSpPr/>
          <p:nvPr/>
        </p:nvSpPr>
        <p:spPr bwMode="auto">
          <a:xfrm>
            <a:off x="3494690" y="1689163"/>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A</a:t>
            </a:r>
          </a:p>
        </p:txBody>
      </p:sp>
      <p:sp>
        <p:nvSpPr>
          <p:cNvPr id="5" name="Rectangle 4">
            <a:extLst>
              <a:ext uri="{FF2B5EF4-FFF2-40B4-BE49-F238E27FC236}">
                <a16:creationId xmlns:a16="http://schemas.microsoft.com/office/drawing/2014/main" id="{934A82C4-B9BB-93E4-65A0-E10368106E15}"/>
              </a:ext>
            </a:extLst>
          </p:cNvPr>
          <p:cNvSpPr/>
          <p:nvPr/>
        </p:nvSpPr>
        <p:spPr bwMode="auto">
          <a:xfrm>
            <a:off x="963197" y="2688396"/>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B</a:t>
            </a:r>
          </a:p>
        </p:txBody>
      </p:sp>
      <p:sp>
        <p:nvSpPr>
          <p:cNvPr id="6" name="Rectangle 5">
            <a:extLst>
              <a:ext uri="{FF2B5EF4-FFF2-40B4-BE49-F238E27FC236}">
                <a16:creationId xmlns:a16="http://schemas.microsoft.com/office/drawing/2014/main" id="{93B44FE4-0752-88A4-A43F-E4C9138394DD}"/>
              </a:ext>
            </a:extLst>
          </p:cNvPr>
          <p:cNvSpPr/>
          <p:nvPr/>
        </p:nvSpPr>
        <p:spPr bwMode="auto">
          <a:xfrm>
            <a:off x="963197" y="3638832"/>
            <a:ext cx="1914386"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Workspace C</a:t>
            </a:r>
          </a:p>
        </p:txBody>
      </p:sp>
      <p:sp>
        <p:nvSpPr>
          <p:cNvPr id="7" name="Rectangle 6">
            <a:extLst>
              <a:ext uri="{FF2B5EF4-FFF2-40B4-BE49-F238E27FC236}">
                <a16:creationId xmlns:a16="http://schemas.microsoft.com/office/drawing/2014/main" id="{BF01BA4F-EBA3-DD90-9282-0620AB45C028}"/>
              </a:ext>
            </a:extLst>
          </p:cNvPr>
          <p:cNvSpPr/>
          <p:nvPr/>
        </p:nvSpPr>
        <p:spPr bwMode="auto">
          <a:xfrm>
            <a:off x="3494690" y="2685582"/>
            <a:ext cx="1626851" cy="68467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Capacity B</a:t>
            </a:r>
          </a:p>
        </p:txBody>
      </p:sp>
      <p:cxnSp>
        <p:nvCxnSpPr>
          <p:cNvPr id="9" name="Straight Arrow Connector 8">
            <a:extLst>
              <a:ext uri="{FF2B5EF4-FFF2-40B4-BE49-F238E27FC236}">
                <a16:creationId xmlns:a16="http://schemas.microsoft.com/office/drawing/2014/main" id="{0F95D306-D85A-81B9-59AA-D7BCD7A678F5}"/>
              </a:ext>
            </a:extLst>
          </p:cNvPr>
          <p:cNvCxnSpPr>
            <a:cxnSpLocks/>
            <a:stCxn id="3" idx="3"/>
            <a:endCxn id="4" idx="1"/>
          </p:cNvCxnSpPr>
          <p:nvPr/>
        </p:nvCxnSpPr>
        <p:spPr>
          <a:xfrm>
            <a:off x="2833290" y="2031500"/>
            <a:ext cx="6614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DDFC679-9F90-EC74-C4C0-F3DD1DB18242}"/>
              </a:ext>
            </a:extLst>
          </p:cNvPr>
          <p:cNvCxnSpPr>
            <a:cxnSpLocks/>
            <a:stCxn id="5" idx="3"/>
            <a:endCxn id="7" idx="1"/>
          </p:cNvCxnSpPr>
          <p:nvPr/>
        </p:nvCxnSpPr>
        <p:spPr>
          <a:xfrm flipV="1">
            <a:off x="2877583" y="3027919"/>
            <a:ext cx="617107" cy="2814"/>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8EDDB51-725B-DE83-041B-86E809BEF703}"/>
              </a:ext>
            </a:extLst>
          </p:cNvPr>
          <p:cNvCxnSpPr>
            <a:cxnSpLocks/>
            <a:stCxn id="6" idx="3"/>
            <a:endCxn id="7" idx="1"/>
          </p:cNvCxnSpPr>
          <p:nvPr/>
        </p:nvCxnSpPr>
        <p:spPr>
          <a:xfrm flipV="1">
            <a:off x="2877583" y="3027919"/>
            <a:ext cx="617107" cy="95325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22EA08E4-A81C-6A09-E57D-3C1288B30999}"/>
              </a:ext>
            </a:extLst>
          </p:cNvPr>
          <p:cNvSpPr/>
          <p:nvPr/>
        </p:nvSpPr>
        <p:spPr bwMode="auto">
          <a:xfrm>
            <a:off x="7142529" y="1926396"/>
            <a:ext cx="3132084" cy="171243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rPr>
              <a:t>OneLake</a:t>
            </a:r>
            <a:endParaRPr kumimoji="0" lang="en-US" sz="2000" b="0" i="0" u="none" strike="noStrike" kern="1200" cap="none" spc="0" normalizeH="0" baseline="0" noProof="0">
              <a:ln>
                <a:noFill/>
              </a:ln>
              <a:gradFill>
                <a:gsLst>
                  <a:gs pos="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22" name="Picture 21" descr="A screenshot of a computer screen&#10;&#10;Description automatically generated with low confidence">
            <a:extLst>
              <a:ext uri="{FF2B5EF4-FFF2-40B4-BE49-F238E27FC236}">
                <a16:creationId xmlns:a16="http://schemas.microsoft.com/office/drawing/2014/main" id="{21BA7DEA-7197-C161-C09E-45D924815F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935" y="4765692"/>
            <a:ext cx="3147750" cy="1892720"/>
          </a:xfrm>
          <a:prstGeom prst="rect">
            <a:avLst/>
          </a:prstGeom>
        </p:spPr>
      </p:pic>
      <p:sp>
        <p:nvSpPr>
          <p:cNvPr id="24" name="TextBox 23">
            <a:extLst>
              <a:ext uri="{FF2B5EF4-FFF2-40B4-BE49-F238E27FC236}">
                <a16:creationId xmlns:a16="http://schemas.microsoft.com/office/drawing/2014/main" id="{C74A0EE5-4704-D6FF-4568-5C115C732B2E}"/>
              </a:ext>
            </a:extLst>
          </p:cNvPr>
          <p:cNvSpPr txBox="1"/>
          <p:nvPr/>
        </p:nvSpPr>
        <p:spPr>
          <a:xfrm>
            <a:off x="998858" y="5591179"/>
            <a:ext cx="60967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Each tenant will have only one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and any tenant can access files in other tenants </a:t>
            </a:r>
            <a:r>
              <a:rPr kumimoji="0" lang="en-US" sz="18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800" b="0" i="0" u="none" strike="noStrike" kern="1200" cap="none" spc="0" normalizeH="0" baseline="0" noProof="0">
                <a:ln>
                  <a:noFill/>
                </a:ln>
                <a:solidFill>
                  <a:srgbClr val="000000"/>
                </a:solidFill>
                <a:effectLst/>
                <a:uLnTx/>
                <a:uFillTx/>
                <a:latin typeface="Segoe UI"/>
                <a:ea typeface="+mn-ea"/>
                <a:cs typeface="+mn-cs"/>
              </a:rPr>
              <a:t> via shortcuts</a:t>
            </a:r>
          </a:p>
        </p:txBody>
      </p:sp>
    </p:spTree>
    <p:extLst>
      <p:ext uri="{BB962C8B-B14F-4D97-AF65-F5344CB8AC3E}">
        <p14:creationId xmlns:p14="http://schemas.microsoft.com/office/powerpoint/2010/main" val="667124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DE846F6E-4CDF-E3F6-E3BF-AB09C2EA668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65" name="Rounded Rectangle 45">
            <a:extLst>
              <a:ext uri="{FF2B5EF4-FFF2-40B4-BE49-F238E27FC236}">
                <a16:creationId xmlns:a16="http://schemas.microsoft.com/office/drawing/2014/main" id="{92D1344A-75A5-6172-E569-931AA5872941}"/>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err="1"/>
              <a:t>OneLake</a:t>
            </a:r>
            <a:r>
              <a:rPr lang="en-US"/>
              <a:t> for all data </a:t>
            </a:r>
            <a:r>
              <a:rPr lang="en-US">
                <a:solidFill>
                  <a:schemeClr val="bg1"/>
                </a:solidFill>
              </a:rPr>
              <a:t>2</a:t>
            </a:r>
            <a:br>
              <a:rPr lang="en-US"/>
            </a:br>
            <a:r>
              <a:rPr lang="en-US" sz="2400">
                <a:solidFill>
                  <a:srgbClr val="0078D4"/>
                </a:solidFill>
              </a:rPr>
              <a:t>“The OneDrive for data”</a:t>
            </a:r>
            <a:endParaRPr lang="en-US" sz="2400"/>
          </a:p>
        </p:txBody>
      </p:sp>
      <p:sp>
        <p:nvSpPr>
          <p:cNvPr id="25" name="TextBox 24">
            <a:extLst>
              <a:ext uri="{FF2B5EF4-FFF2-40B4-BE49-F238E27FC236}">
                <a16:creationId xmlns:a16="http://schemas.microsoft.com/office/drawing/2014/main" id="{4D131BA7-D90F-CF8D-5747-AFC56569D2A3}"/>
              </a:ext>
            </a:extLst>
          </p:cNvPr>
          <p:cNvSpPr txBox="1"/>
          <p:nvPr/>
        </p:nvSpPr>
        <p:spPr>
          <a:xfrm>
            <a:off x="588263" y="207027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sp>
        <p:nvSpPr>
          <p:cNvPr id="29" name="TextBox 28">
            <a:extLst>
              <a:ext uri="{FF2B5EF4-FFF2-40B4-BE49-F238E27FC236}">
                <a16:creationId xmlns:a16="http://schemas.microsoft.com/office/drawing/2014/main" id="{0834B32B-616B-FF2F-5AFB-3F765C042157}"/>
              </a:ext>
            </a:extLst>
          </p:cNvPr>
          <p:cNvSpPr txBox="1"/>
          <p:nvPr/>
        </p:nvSpPr>
        <p:spPr>
          <a:xfrm>
            <a:off x="588263" y="2421706"/>
            <a:ext cx="3805048" cy="198515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 single unified logical SaaS data lake for the whole organization (no silos)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Organize data into domains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Foundation for all Fabric data items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Provides full and open access through industry standard APIs and formats to any application (no lock-in)</a:t>
            </a:r>
          </a:p>
        </p:txBody>
      </p:sp>
      <p:sp>
        <p:nvSpPr>
          <p:cNvPr id="26" name="TextBox 25">
            <a:extLst>
              <a:ext uri="{FF2B5EF4-FFF2-40B4-BE49-F238E27FC236}">
                <a16:creationId xmlns:a16="http://schemas.microsoft.com/office/drawing/2014/main" id="{A08F0277-F380-5C5B-E932-52A0BFBA3EB7}"/>
              </a:ext>
            </a:extLst>
          </p:cNvPr>
          <p:cNvSpPr txBox="1"/>
          <p:nvPr/>
        </p:nvSpPr>
        <p:spPr>
          <a:xfrm>
            <a:off x="588263" y="4704748"/>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Copy</a:t>
            </a:r>
          </a:p>
        </p:txBody>
      </p:sp>
      <p:sp>
        <p:nvSpPr>
          <p:cNvPr id="27" name="TextBox 26">
            <a:extLst>
              <a:ext uri="{FF2B5EF4-FFF2-40B4-BE49-F238E27FC236}">
                <a16:creationId xmlns:a16="http://schemas.microsoft.com/office/drawing/2014/main" id="{76FD1B92-CF7C-4A3D-316A-E704E239A566}"/>
              </a:ext>
            </a:extLst>
          </p:cNvPr>
          <p:cNvSpPr txBox="1"/>
          <p:nvPr/>
        </p:nvSpPr>
        <p:spPr>
          <a:xfrm>
            <a:off x="588263" y="5151682"/>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 Security</a:t>
            </a:r>
          </a:p>
        </p:txBody>
      </p:sp>
      <p:sp>
        <p:nvSpPr>
          <p:cNvPr id="28" name="TextBox 27">
            <a:extLst>
              <a:ext uri="{FF2B5EF4-FFF2-40B4-BE49-F238E27FC236}">
                <a16:creationId xmlns:a16="http://schemas.microsoft.com/office/drawing/2014/main" id="{7303B083-78FD-3D24-636E-2EC3B49594B3}"/>
              </a:ext>
            </a:extLst>
          </p:cNvPr>
          <p:cNvSpPr txBox="1"/>
          <p:nvPr/>
        </p:nvSpPr>
        <p:spPr>
          <a:xfrm>
            <a:off x="588263" y="5598616"/>
            <a:ext cx="3805048" cy="338554"/>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 Data Hub</a:t>
            </a:r>
          </a:p>
        </p:txBody>
      </p:sp>
      <p:sp>
        <p:nvSpPr>
          <p:cNvPr id="69" name="Rounded Rectangle 45">
            <a:extLst>
              <a:ext uri="{FF2B5EF4-FFF2-40B4-BE49-F238E27FC236}">
                <a16:creationId xmlns:a16="http://schemas.microsoft.com/office/drawing/2014/main" id="{BD9B276D-43FA-D6D5-2534-298E8FC23BD7}"/>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18" name="Rounded Rectangle 17">
            <a:extLst>
              <a:ext uri="{FF2B5EF4-FFF2-40B4-BE49-F238E27FC236}">
                <a16:creationId xmlns:a16="http://schemas.microsoft.com/office/drawing/2014/main" id="{FEA74736-66E6-7E54-C943-E47EA13C64A9}"/>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23" name="Rounded Rectangle 22">
            <a:extLst>
              <a:ext uri="{FF2B5EF4-FFF2-40B4-BE49-F238E27FC236}">
                <a16:creationId xmlns:a16="http://schemas.microsoft.com/office/drawing/2014/main" id="{10E8DBD6-C3D0-C1C7-C667-206D9DB18EE8}"/>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2" name="Rounded Rectangle 13">
            <a:extLst>
              <a:ext uri="{FF2B5EF4-FFF2-40B4-BE49-F238E27FC236}">
                <a16:creationId xmlns:a16="http://schemas.microsoft.com/office/drawing/2014/main" id="{53E929DF-3057-789B-722F-F6484D0F4B34}"/>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4" name="Rounded Rectangle 15">
            <a:extLst>
              <a:ext uri="{FF2B5EF4-FFF2-40B4-BE49-F238E27FC236}">
                <a16:creationId xmlns:a16="http://schemas.microsoft.com/office/drawing/2014/main" id="{37354B79-7F60-C612-0AA1-4BB704241D4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 name="Rounded Rectangle 16">
            <a:extLst>
              <a:ext uri="{FF2B5EF4-FFF2-40B4-BE49-F238E27FC236}">
                <a16:creationId xmlns:a16="http://schemas.microsoft.com/office/drawing/2014/main" id="{209DB3A6-C609-7AC0-3FFA-EDC24EC4537A}"/>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1" name="Rounded Rectangle 20">
            <a:extLst>
              <a:ext uri="{FF2B5EF4-FFF2-40B4-BE49-F238E27FC236}">
                <a16:creationId xmlns:a16="http://schemas.microsoft.com/office/drawing/2014/main" id="{7F5344CD-5294-5676-F699-8DD22D3E2A03}"/>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grpSp>
        <p:nvGrpSpPr>
          <p:cNvPr id="14" name="Group 13">
            <a:extLst>
              <a:ext uri="{FF2B5EF4-FFF2-40B4-BE49-F238E27FC236}">
                <a16:creationId xmlns:a16="http://schemas.microsoft.com/office/drawing/2014/main" id="{910A4B89-BB0B-E01D-6C8D-1DCA7A79288B}"/>
              </a:ext>
              <a:ext uri="{C183D7F6-B498-43B3-948B-1728B52AA6E4}">
                <adec:decorative xmlns:adec="http://schemas.microsoft.com/office/drawing/2017/decorative" val="1"/>
              </a:ext>
            </a:extLst>
          </p:cNvPr>
          <p:cNvGrpSpPr/>
          <p:nvPr/>
        </p:nvGrpSpPr>
        <p:grpSpPr>
          <a:xfrm>
            <a:off x="588263" y="4666161"/>
            <a:ext cx="3702008" cy="1338018"/>
            <a:chOff x="588263" y="2478623"/>
            <a:chExt cx="3702008" cy="1338018"/>
          </a:xfrm>
        </p:grpSpPr>
        <p:cxnSp>
          <p:nvCxnSpPr>
            <p:cNvPr id="20" name="Straight Connector 19">
              <a:extLst>
                <a:ext uri="{FF2B5EF4-FFF2-40B4-BE49-F238E27FC236}">
                  <a16:creationId xmlns:a16="http://schemas.microsoft.com/office/drawing/2014/main" id="{E55DBBC5-4195-98D9-1F5C-0992AD7C4A82}"/>
                </a:ext>
              </a:extLst>
            </p:cNvPr>
            <p:cNvCxnSpPr>
              <a:cxnSpLocks/>
            </p:cNvCxnSpPr>
            <p:nvPr/>
          </p:nvCxnSpPr>
          <p:spPr>
            <a:xfrm>
              <a:off x="588263" y="2478623"/>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CF1D69-4400-E64C-0AE4-CFAC7A585E81}"/>
                </a:ext>
              </a:extLst>
            </p:cNvPr>
            <p:cNvCxnSpPr>
              <a:cxnSpLocks/>
            </p:cNvCxnSpPr>
            <p:nvPr/>
          </p:nvCxnSpPr>
          <p:spPr>
            <a:xfrm>
              <a:off x="588263" y="29246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7903944-A0DB-3588-71E9-16B30C38E1E1}"/>
                </a:ext>
              </a:extLst>
            </p:cNvPr>
            <p:cNvCxnSpPr>
              <a:cxnSpLocks/>
            </p:cNvCxnSpPr>
            <p:nvPr/>
          </p:nvCxnSpPr>
          <p:spPr>
            <a:xfrm>
              <a:off x="588263" y="337063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BE7C3E-1F53-A00E-8E79-0D15452D249B}"/>
                </a:ext>
              </a:extLst>
            </p:cNvPr>
            <p:cNvCxnSpPr>
              <a:cxnSpLocks/>
            </p:cNvCxnSpPr>
            <p:nvPr/>
          </p:nvCxnSpPr>
          <p:spPr>
            <a:xfrm>
              <a:off x="588263" y="381664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30921D4C-8714-0144-E2C4-05C2E0ACE377}"/>
              </a:ext>
            </a:extLst>
          </p:cNvPr>
          <p:cNvSpPr txBox="1"/>
          <p:nvPr/>
        </p:nvSpPr>
        <p:spPr>
          <a:xfrm>
            <a:off x="6206280" y="5358591"/>
            <a:ext cx="43152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fabric</a:t>
            </a:r>
          </a:p>
        </p:txBody>
      </p:sp>
      <p:cxnSp>
        <p:nvCxnSpPr>
          <p:cNvPr id="31" name="Straight Connector 30">
            <a:extLst>
              <a:ext uri="{FF2B5EF4-FFF2-40B4-BE49-F238E27FC236}">
                <a16:creationId xmlns:a16="http://schemas.microsoft.com/office/drawing/2014/main" id="{47E828DB-B080-0FA6-FD12-0C1553657B09}"/>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2" name="Straight Connector 31">
            <a:extLst>
              <a:ext uri="{FF2B5EF4-FFF2-40B4-BE49-F238E27FC236}">
                <a16:creationId xmlns:a16="http://schemas.microsoft.com/office/drawing/2014/main" id="{0ECC4C02-DBE4-BE2E-A5D7-F65831BE74E7}"/>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3" name="Straight Connector 32">
            <a:extLst>
              <a:ext uri="{FF2B5EF4-FFF2-40B4-BE49-F238E27FC236}">
                <a16:creationId xmlns:a16="http://schemas.microsoft.com/office/drawing/2014/main" id="{5FCCA259-99AC-65A4-9093-4ACFEE01816C}"/>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4" name="Straight Connector 33">
            <a:extLst>
              <a:ext uri="{FF2B5EF4-FFF2-40B4-BE49-F238E27FC236}">
                <a16:creationId xmlns:a16="http://schemas.microsoft.com/office/drawing/2014/main" id="{E4D6D432-142F-FEB5-88A3-E8510EE80F7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5" name="Straight Connector 34">
            <a:extLst>
              <a:ext uri="{FF2B5EF4-FFF2-40B4-BE49-F238E27FC236}">
                <a16:creationId xmlns:a16="http://schemas.microsoft.com/office/drawing/2014/main" id="{2790566F-D2D4-C28A-CE33-EC144CEA1A39}"/>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0CA8B437-7938-71F4-F042-D09A5066E569}"/>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Tree>
    <p:extLst>
      <p:ext uri="{BB962C8B-B14F-4D97-AF65-F5344CB8AC3E}">
        <p14:creationId xmlns:p14="http://schemas.microsoft.com/office/powerpoint/2010/main" val="407857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6" grpId="0"/>
      <p:bldP spid="27"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8263" y="457200"/>
            <a:ext cx="11018520" cy="923330"/>
          </a:xfrm>
        </p:spPr>
        <p:txBody>
          <a:bodyPr/>
          <a:lstStyle/>
          <a:p>
            <a:r>
              <a:rPr lang="en-US"/>
              <a:t>A single unified SaaS data lake</a:t>
            </a:r>
            <a:br>
              <a:rPr lang="en-US"/>
            </a:br>
            <a:r>
              <a:rPr lang="en-US" sz="2400">
                <a:solidFill>
                  <a:srgbClr val="0078D4"/>
                </a:solidFill>
              </a:rPr>
              <a:t>“No silos”</a:t>
            </a:r>
          </a:p>
        </p:txBody>
      </p:sp>
      <p:sp>
        <p:nvSpPr>
          <p:cNvPr id="15" name="TextBox 14">
            <a:extLst>
              <a:ext uri="{FF2B5EF4-FFF2-40B4-BE49-F238E27FC236}">
                <a16:creationId xmlns:a16="http://schemas.microsoft.com/office/drawing/2014/main" id="{A40E969D-20F8-362D-CB90-87DAC10483A0}"/>
              </a:ext>
            </a:extLst>
          </p:cNvPr>
          <p:cNvSpPr txBox="1"/>
          <p:nvPr/>
        </p:nvSpPr>
        <p:spPr>
          <a:xfrm>
            <a:off x="588263" y="2070276"/>
            <a:ext cx="3805048" cy="738664"/>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OneLake comes automatically provisioned with every Fabric tenant with no infrastructure to manage.</a:t>
            </a:r>
          </a:p>
        </p:txBody>
      </p:sp>
      <p:cxnSp>
        <p:nvCxnSpPr>
          <p:cNvPr id="16" name="Straight Connector 15">
            <a:extLst>
              <a:ext uri="{FF2B5EF4-FFF2-40B4-BE49-F238E27FC236}">
                <a16:creationId xmlns:a16="http://schemas.microsoft.com/office/drawing/2014/main" id="{D312AF82-FC86-F8F8-EFC5-AFBC48840B05}"/>
              </a:ext>
              <a:ext uri="{C183D7F6-B498-43B3-948B-1728B52AA6E4}">
                <adec:decorative xmlns:adec="http://schemas.microsoft.com/office/drawing/2017/decorative" val="1"/>
              </a:ext>
            </a:extLst>
          </p:cNvPr>
          <p:cNvCxnSpPr>
            <a:cxnSpLocks/>
          </p:cNvCxnSpPr>
          <p:nvPr/>
        </p:nvCxnSpPr>
        <p:spPr>
          <a:xfrm>
            <a:off x="588263" y="298721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D0F9ED5-F033-4E36-4634-2361375EBA37}"/>
              </a:ext>
            </a:extLst>
          </p:cNvPr>
          <p:cNvSpPr txBox="1"/>
          <p:nvPr/>
        </p:nvSpPr>
        <p:spPr>
          <a:xfrm>
            <a:off x="588263" y="3132127"/>
            <a:ext cx="3805048" cy="11695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Any data in OneLake works with out-of-the-box governance such as data lineage, data protection, certification, catalog integration, etc. All data is ultimately under the control of a tenant admin.</a:t>
            </a:r>
          </a:p>
        </p:txBody>
      </p:sp>
      <p:cxnSp>
        <p:nvCxnSpPr>
          <p:cNvPr id="23" name="Straight Connector 22">
            <a:extLst>
              <a:ext uri="{FF2B5EF4-FFF2-40B4-BE49-F238E27FC236}">
                <a16:creationId xmlns:a16="http://schemas.microsoft.com/office/drawing/2014/main" id="{26F88F4A-C5DF-5F5C-679C-590D4F0F1E9E}"/>
              </a:ext>
              <a:ext uri="{C183D7F6-B498-43B3-948B-1728B52AA6E4}">
                <adec:decorative xmlns:adec="http://schemas.microsoft.com/office/drawing/2017/decorative" val="1"/>
              </a:ext>
            </a:extLst>
          </p:cNvPr>
          <p:cNvCxnSpPr>
            <a:cxnSpLocks/>
          </p:cNvCxnSpPr>
          <p:nvPr/>
        </p:nvCxnSpPr>
        <p:spPr>
          <a:xfrm>
            <a:off x="588263" y="4460145"/>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262DD5F-706E-3D35-CBF0-DE2A68BB583E}"/>
              </a:ext>
            </a:extLst>
          </p:cNvPr>
          <p:cNvSpPr txBox="1"/>
          <p:nvPr/>
        </p:nvSpPr>
        <p:spPr>
          <a:xfrm>
            <a:off x="588263" y="4560911"/>
            <a:ext cx="3805048" cy="138499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OneLake enables distributed ownership. Different workspaces allow different parts of the organization to work independently while still contributing to the same data lake. Each workspace can have its own administrator, access control, region and capacity for billing.</a:t>
            </a:r>
          </a:p>
        </p:txBody>
      </p:sp>
      <p:cxnSp>
        <p:nvCxnSpPr>
          <p:cNvPr id="27" name="Straight Connector 26">
            <a:extLst>
              <a:ext uri="{FF2B5EF4-FFF2-40B4-BE49-F238E27FC236}">
                <a16:creationId xmlns:a16="http://schemas.microsoft.com/office/drawing/2014/main" id="{21986AA5-7B34-8283-C26F-C66CEB723B8E}"/>
              </a:ext>
              <a:ext uri="{C183D7F6-B498-43B3-948B-1728B52AA6E4}">
                <adec:decorative xmlns:adec="http://schemas.microsoft.com/office/drawing/2017/decorative" val="1"/>
              </a:ext>
            </a:extLst>
          </p:cNvPr>
          <p:cNvCxnSpPr>
            <a:cxnSpLocks/>
          </p:cNvCxnSpPr>
          <p:nvPr/>
        </p:nvCxnSpPr>
        <p:spPr>
          <a:xfrm>
            <a:off x="588263" y="607942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Rounded Rectangle 5">
            <a:extLst>
              <a:ext uri="{FF2B5EF4-FFF2-40B4-BE49-F238E27FC236}">
                <a16:creationId xmlns:a16="http://schemas.microsoft.com/office/drawing/2014/main" id="{AB5CC772-F823-B759-8948-8B8C5FB32E97}"/>
              </a:ext>
              <a:ext uri="{C183D7F6-B498-43B3-948B-1728B52AA6E4}">
                <adec:decorative xmlns:adec="http://schemas.microsoft.com/office/drawing/2017/decorative" val="1"/>
              </a:ext>
            </a:extLst>
          </p:cNvPr>
          <p:cNvSpPr/>
          <p:nvPr/>
        </p:nvSpPr>
        <p:spPr bwMode="auto">
          <a:xfrm>
            <a:off x="4818517" y="1872224"/>
            <a:ext cx="7097546" cy="4184564"/>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7" name="Rounded Rectangle 45">
            <a:extLst>
              <a:ext uri="{FF2B5EF4-FFF2-40B4-BE49-F238E27FC236}">
                <a16:creationId xmlns:a16="http://schemas.microsoft.com/office/drawing/2014/main" id="{556E77D8-B6BD-C9E7-E267-81C77B4D11CB}"/>
              </a:ext>
              <a:ext uri="{C183D7F6-B498-43B3-948B-1728B52AA6E4}">
                <adec:decorative xmlns:adec="http://schemas.microsoft.com/office/drawing/2017/decorative" val="1"/>
              </a:ext>
            </a:extLst>
          </p:cNvPr>
          <p:cNvSpPr/>
          <p:nvPr/>
        </p:nvSpPr>
        <p:spPr>
          <a:xfrm>
            <a:off x="5002141" y="2572340"/>
            <a:ext cx="6723500" cy="3219083"/>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9" name="Rounded Rectangle 45">
            <a:extLst>
              <a:ext uri="{FF2B5EF4-FFF2-40B4-BE49-F238E27FC236}">
                <a16:creationId xmlns:a16="http://schemas.microsoft.com/office/drawing/2014/main" id="{8516BEEE-4CBF-DDB4-6C93-FA7E5FCA86B2}"/>
              </a:ext>
              <a:ext uri="{C183D7F6-B498-43B3-948B-1728B52AA6E4}">
                <adec:decorative xmlns:adec="http://schemas.microsoft.com/office/drawing/2017/decorative" val="1"/>
              </a:ext>
            </a:extLst>
          </p:cNvPr>
          <p:cNvSpPr/>
          <p:nvPr/>
        </p:nvSpPr>
        <p:spPr>
          <a:xfrm>
            <a:off x="5197967" y="3679056"/>
            <a:ext cx="6324595" cy="155448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rPr>
              <a:t>OneLake</a:t>
            </a:r>
          </a:p>
        </p:txBody>
      </p:sp>
      <p:sp>
        <p:nvSpPr>
          <p:cNvPr id="96" name="Rounded Rectangle 95">
            <a:extLst>
              <a:ext uri="{FF2B5EF4-FFF2-40B4-BE49-F238E27FC236}">
                <a16:creationId xmlns:a16="http://schemas.microsoft.com/office/drawing/2014/main" id="{94DD9033-6D7E-B34D-F716-FC7A9D9295BE}"/>
              </a:ext>
              <a:ext uri="{C183D7F6-B498-43B3-948B-1728B52AA6E4}">
                <adec:decorative xmlns:adec="http://schemas.microsoft.com/office/drawing/2017/decorative" val="1"/>
              </a:ext>
            </a:extLst>
          </p:cNvPr>
          <p:cNvSpPr/>
          <p:nvPr/>
        </p:nvSpPr>
        <p:spPr>
          <a:xfrm>
            <a:off x="6251318"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engineering</a:t>
            </a:r>
          </a:p>
        </p:txBody>
      </p:sp>
      <p:sp>
        <p:nvSpPr>
          <p:cNvPr id="97" name="Rounded Rectangle 96">
            <a:extLst>
              <a:ext uri="{FF2B5EF4-FFF2-40B4-BE49-F238E27FC236}">
                <a16:creationId xmlns:a16="http://schemas.microsoft.com/office/drawing/2014/main" id="{0E1D1050-37EB-286F-F45C-88F5E01DEE00}"/>
              </a:ext>
              <a:ext uri="{C183D7F6-B498-43B3-948B-1728B52AA6E4}">
                <adec:decorative xmlns:adec="http://schemas.microsoft.com/office/drawing/2017/decorative" val="1"/>
              </a:ext>
            </a:extLst>
          </p:cNvPr>
          <p:cNvSpPr/>
          <p:nvPr/>
        </p:nvSpPr>
        <p:spPr>
          <a:xfrm>
            <a:off x="10589970"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Business</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intelligence</a:t>
            </a:r>
          </a:p>
        </p:txBody>
      </p:sp>
      <p:sp>
        <p:nvSpPr>
          <p:cNvPr id="98" name="Rounded Rectangle 13">
            <a:extLst>
              <a:ext uri="{FF2B5EF4-FFF2-40B4-BE49-F238E27FC236}">
                <a16:creationId xmlns:a16="http://schemas.microsoft.com/office/drawing/2014/main" id="{85129AAC-50F0-32B2-05F3-1215C3D06D86}"/>
              </a:ext>
              <a:ext uri="{C183D7F6-B498-43B3-948B-1728B52AA6E4}">
                <adec:decorative xmlns:adec="http://schemas.microsoft.com/office/drawing/2017/decorative" val="1"/>
              </a:ext>
            </a:extLst>
          </p:cNvPr>
          <p:cNvSpPr/>
          <p:nvPr/>
        </p:nvSpPr>
        <p:spPr>
          <a:xfrm>
            <a:off x="5166655"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warehousing</a:t>
            </a:r>
          </a:p>
        </p:txBody>
      </p:sp>
      <p:sp>
        <p:nvSpPr>
          <p:cNvPr id="99" name="Rounded Rectangle 15">
            <a:extLst>
              <a:ext uri="{FF2B5EF4-FFF2-40B4-BE49-F238E27FC236}">
                <a16:creationId xmlns:a16="http://schemas.microsoft.com/office/drawing/2014/main" id="{1265A4A1-6D27-1DCD-DDCE-7B865F27D97A}"/>
              </a:ext>
              <a:ext uri="{C183D7F6-B498-43B3-948B-1728B52AA6E4}">
                <adec:decorative xmlns:adec="http://schemas.microsoft.com/office/drawing/2017/decorative" val="1"/>
              </a:ext>
            </a:extLst>
          </p:cNvPr>
          <p:cNvSpPr/>
          <p:nvPr/>
        </p:nvSpPr>
        <p:spPr>
          <a:xfrm>
            <a:off x="7335981"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br>
              <a:rPr kumimoji="0" lang="en-US" sz="11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integration</a:t>
            </a:r>
          </a:p>
        </p:txBody>
      </p:sp>
      <p:sp>
        <p:nvSpPr>
          <p:cNvPr id="100" name="Rounded Rectangle 16">
            <a:extLst>
              <a:ext uri="{FF2B5EF4-FFF2-40B4-BE49-F238E27FC236}">
                <a16:creationId xmlns:a16="http://schemas.microsoft.com/office/drawing/2014/main" id="{7454C852-AB68-B657-CBEF-93A3A764F8F0}"/>
              </a:ext>
              <a:ext uri="{C183D7F6-B498-43B3-948B-1728B52AA6E4}">
                <adec:decorative xmlns:adec="http://schemas.microsoft.com/office/drawing/2017/decorative" val="1"/>
              </a:ext>
            </a:extLst>
          </p:cNvPr>
          <p:cNvSpPr/>
          <p:nvPr/>
        </p:nvSpPr>
        <p:spPr>
          <a:xfrm>
            <a:off x="8420644"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science</a:t>
            </a:r>
          </a:p>
        </p:txBody>
      </p:sp>
      <p:sp>
        <p:nvSpPr>
          <p:cNvPr id="101" name="Rounded Rectangle 20">
            <a:extLst>
              <a:ext uri="{FF2B5EF4-FFF2-40B4-BE49-F238E27FC236}">
                <a16:creationId xmlns:a16="http://schemas.microsoft.com/office/drawing/2014/main" id="{37F0467F-30C1-FF92-3C8F-E4B8448FF56F}"/>
              </a:ext>
              <a:ext uri="{C183D7F6-B498-43B3-948B-1728B52AA6E4}">
                <adec:decorative xmlns:adec="http://schemas.microsoft.com/office/drawing/2017/decorative" val="1"/>
              </a:ext>
            </a:extLst>
          </p:cNvPr>
          <p:cNvSpPr/>
          <p:nvPr/>
        </p:nvSpPr>
        <p:spPr>
          <a:xfrm>
            <a:off x="9505307" y="2156355"/>
            <a:ext cx="969264" cy="804672"/>
          </a:xfrm>
          <a:prstGeom prst="roundRect">
            <a:avLst>
              <a:gd name="adj" fmla="val 6586"/>
            </a:avLst>
          </a:prstGeom>
          <a:solidFill>
            <a:schemeClr val="bg1"/>
          </a:solidFill>
          <a:ln w="51197" cap="flat">
            <a:noFill/>
            <a:prstDash val="solid"/>
            <a:miter/>
          </a:ln>
          <a:effectLst>
            <a:outerShdw blurRad="63500" dist="1270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analytics</a:t>
            </a:r>
          </a:p>
        </p:txBody>
      </p:sp>
      <p:sp>
        <p:nvSpPr>
          <p:cNvPr id="102" name="TextBox 101">
            <a:extLst>
              <a:ext uri="{FF2B5EF4-FFF2-40B4-BE49-F238E27FC236}">
                <a16:creationId xmlns:a16="http://schemas.microsoft.com/office/drawing/2014/main" id="{C833707F-ACAB-F5F6-0854-332A91A13320}"/>
              </a:ext>
              <a:ext uri="{C183D7F6-B498-43B3-948B-1728B52AA6E4}">
                <adec:decorative xmlns:adec="http://schemas.microsoft.com/office/drawing/2017/decorative" val="1"/>
              </a:ext>
            </a:extLst>
          </p:cNvPr>
          <p:cNvSpPr txBox="1"/>
          <p:nvPr/>
        </p:nvSpPr>
        <p:spPr>
          <a:xfrm>
            <a:off x="5597558"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POS sales</a:t>
            </a:r>
          </a:p>
        </p:txBody>
      </p:sp>
      <p:sp>
        <p:nvSpPr>
          <p:cNvPr id="103" name="TextBox 102">
            <a:extLst>
              <a:ext uri="{FF2B5EF4-FFF2-40B4-BE49-F238E27FC236}">
                <a16:creationId xmlns:a16="http://schemas.microsoft.com/office/drawing/2014/main" id="{576A0D4D-2EA6-F11E-57A1-242D170D37DB}"/>
              </a:ext>
              <a:ext uri="{C183D7F6-B498-43B3-948B-1728B52AA6E4}">
                <adec:decorative xmlns:adec="http://schemas.microsoft.com/office/drawing/2017/decorative" val="1"/>
              </a:ext>
            </a:extLst>
          </p:cNvPr>
          <p:cNvSpPr txBox="1"/>
          <p:nvPr/>
        </p:nvSpPr>
        <p:spPr>
          <a:xfrm>
            <a:off x="67810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 online sales</a:t>
            </a:r>
          </a:p>
        </p:txBody>
      </p:sp>
      <p:sp>
        <p:nvSpPr>
          <p:cNvPr id="104" name="TextBox 103">
            <a:extLst>
              <a:ext uri="{FF2B5EF4-FFF2-40B4-BE49-F238E27FC236}">
                <a16:creationId xmlns:a16="http://schemas.microsoft.com/office/drawing/2014/main" id="{B51292FB-2400-4016-58E4-19C34A7CB33F}"/>
              </a:ext>
              <a:ext uri="{C183D7F6-B498-43B3-948B-1728B52AA6E4}">
                <adec:decorative xmlns:adec="http://schemas.microsoft.com/office/drawing/2017/decorative" val="1"/>
              </a:ext>
            </a:extLst>
          </p:cNvPr>
          <p:cNvSpPr txBox="1"/>
          <p:nvPr/>
        </p:nvSpPr>
        <p:spPr>
          <a:xfrm>
            <a:off x="7964624"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customer</a:t>
            </a:r>
          </a:p>
        </p:txBody>
      </p:sp>
      <p:sp>
        <p:nvSpPr>
          <p:cNvPr id="105" name="TextBox 104">
            <a:extLst>
              <a:ext uri="{FF2B5EF4-FFF2-40B4-BE49-F238E27FC236}">
                <a16:creationId xmlns:a16="http://schemas.microsoft.com/office/drawing/2014/main" id="{6E199DBF-58CF-F507-1C0F-91FF1472D301}"/>
              </a:ext>
              <a:ext uri="{C183D7F6-B498-43B3-948B-1728B52AA6E4}">
                <adec:decorative xmlns:adec="http://schemas.microsoft.com/office/drawing/2017/decorative" val="1"/>
              </a:ext>
            </a:extLst>
          </p:cNvPr>
          <p:cNvSpPr txBox="1"/>
          <p:nvPr/>
        </p:nvSpPr>
        <p:spPr>
          <a:xfrm>
            <a:off x="9148157"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ads</a:t>
            </a:r>
          </a:p>
        </p:txBody>
      </p:sp>
      <p:sp>
        <p:nvSpPr>
          <p:cNvPr id="106" name="TextBox 105">
            <a:extLst>
              <a:ext uri="{FF2B5EF4-FFF2-40B4-BE49-F238E27FC236}">
                <a16:creationId xmlns:a16="http://schemas.microsoft.com/office/drawing/2014/main" id="{111B2913-F2D7-9622-7CE8-5FAFB281A8B8}"/>
              </a:ext>
              <a:ext uri="{C183D7F6-B498-43B3-948B-1728B52AA6E4}">
                <adec:decorative xmlns:adec="http://schemas.microsoft.com/office/drawing/2017/decorative" val="1"/>
              </a:ext>
            </a:extLst>
          </p:cNvPr>
          <p:cNvSpPr txBox="1"/>
          <p:nvPr/>
        </p:nvSpPr>
        <p:spPr>
          <a:xfrm>
            <a:off x="10331691" y="4656142"/>
            <a:ext cx="87501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expenses</a:t>
            </a:r>
          </a:p>
        </p:txBody>
      </p:sp>
      <p:grpSp>
        <p:nvGrpSpPr>
          <p:cNvPr id="107" name="Group 89">
            <a:extLst>
              <a:ext uri="{FF2B5EF4-FFF2-40B4-BE49-F238E27FC236}">
                <a16:creationId xmlns:a16="http://schemas.microsoft.com/office/drawing/2014/main" id="{DBFABC5A-7A0A-2995-41AE-9D8550FB8B69}"/>
              </a:ext>
              <a:ext uri="{C183D7F6-B498-43B3-948B-1728B52AA6E4}">
                <adec:decorative xmlns:adec="http://schemas.microsoft.com/office/drawing/2017/decorative" val="1"/>
              </a:ext>
            </a:extLst>
          </p:cNvPr>
          <p:cNvGrpSpPr>
            <a:grpSpLocks noChangeAspect="1"/>
          </p:cNvGrpSpPr>
          <p:nvPr/>
        </p:nvGrpSpPr>
        <p:grpSpPr bwMode="auto">
          <a:xfrm rot="16200000">
            <a:off x="5877111" y="4231468"/>
            <a:ext cx="315913" cy="387350"/>
            <a:chOff x="5039" y="1460"/>
            <a:chExt cx="199" cy="244"/>
          </a:xfrm>
          <a:solidFill>
            <a:schemeClr val="accent2"/>
          </a:solidFill>
        </p:grpSpPr>
        <p:sp>
          <p:nvSpPr>
            <p:cNvPr id="108" name="Freeform 90">
              <a:extLst>
                <a:ext uri="{FF2B5EF4-FFF2-40B4-BE49-F238E27FC236}">
                  <a16:creationId xmlns:a16="http://schemas.microsoft.com/office/drawing/2014/main" id="{44D695E3-B239-763C-EF00-B9599407BF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91">
              <a:extLst>
                <a:ext uri="{FF2B5EF4-FFF2-40B4-BE49-F238E27FC236}">
                  <a16:creationId xmlns:a16="http://schemas.microsoft.com/office/drawing/2014/main" id="{939FF7D5-4CEF-454F-3B6E-821928486B46}"/>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0" name="Group 89">
            <a:extLst>
              <a:ext uri="{FF2B5EF4-FFF2-40B4-BE49-F238E27FC236}">
                <a16:creationId xmlns:a16="http://schemas.microsoft.com/office/drawing/2014/main" id="{D1932388-6E5C-B8C6-8DA9-6CD4038276AF}"/>
              </a:ext>
              <a:ext uri="{C183D7F6-B498-43B3-948B-1728B52AA6E4}">
                <adec:decorative xmlns:adec="http://schemas.microsoft.com/office/drawing/2017/decorative" val="1"/>
              </a:ext>
            </a:extLst>
          </p:cNvPr>
          <p:cNvGrpSpPr>
            <a:grpSpLocks noChangeAspect="1"/>
          </p:cNvGrpSpPr>
          <p:nvPr/>
        </p:nvGrpSpPr>
        <p:grpSpPr bwMode="auto">
          <a:xfrm rot="16200000">
            <a:off x="7060644" y="4231468"/>
            <a:ext cx="315913" cy="387350"/>
            <a:chOff x="5039" y="1460"/>
            <a:chExt cx="199" cy="244"/>
          </a:xfrm>
          <a:solidFill>
            <a:schemeClr val="accent2"/>
          </a:solidFill>
        </p:grpSpPr>
        <p:sp>
          <p:nvSpPr>
            <p:cNvPr id="111" name="Freeform 90">
              <a:extLst>
                <a:ext uri="{FF2B5EF4-FFF2-40B4-BE49-F238E27FC236}">
                  <a16:creationId xmlns:a16="http://schemas.microsoft.com/office/drawing/2014/main" id="{75A7EA06-B3DC-3F66-D5F8-DDBF3E48254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91">
              <a:extLst>
                <a:ext uri="{FF2B5EF4-FFF2-40B4-BE49-F238E27FC236}">
                  <a16:creationId xmlns:a16="http://schemas.microsoft.com/office/drawing/2014/main" id="{572F6951-1649-966E-FA00-811F8955641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oup 89">
            <a:extLst>
              <a:ext uri="{FF2B5EF4-FFF2-40B4-BE49-F238E27FC236}">
                <a16:creationId xmlns:a16="http://schemas.microsoft.com/office/drawing/2014/main" id="{39ED5B16-E46E-5018-D15F-59E56AFC2D59}"/>
              </a:ext>
              <a:ext uri="{C183D7F6-B498-43B3-948B-1728B52AA6E4}">
                <adec:decorative xmlns:adec="http://schemas.microsoft.com/office/drawing/2017/decorative" val="1"/>
              </a:ext>
            </a:extLst>
          </p:cNvPr>
          <p:cNvGrpSpPr>
            <a:grpSpLocks noChangeAspect="1"/>
          </p:cNvGrpSpPr>
          <p:nvPr/>
        </p:nvGrpSpPr>
        <p:grpSpPr bwMode="auto">
          <a:xfrm rot="16200000">
            <a:off x="8244177" y="4231468"/>
            <a:ext cx="315913" cy="387350"/>
            <a:chOff x="5039" y="1460"/>
            <a:chExt cx="199" cy="244"/>
          </a:xfrm>
          <a:solidFill>
            <a:schemeClr val="accent2"/>
          </a:solidFill>
        </p:grpSpPr>
        <p:sp>
          <p:nvSpPr>
            <p:cNvPr id="114" name="Freeform 90">
              <a:extLst>
                <a:ext uri="{FF2B5EF4-FFF2-40B4-BE49-F238E27FC236}">
                  <a16:creationId xmlns:a16="http://schemas.microsoft.com/office/drawing/2014/main" id="{5C43D58E-21F6-6C85-1224-3E1727490A11}"/>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91">
              <a:extLst>
                <a:ext uri="{FF2B5EF4-FFF2-40B4-BE49-F238E27FC236}">
                  <a16:creationId xmlns:a16="http://schemas.microsoft.com/office/drawing/2014/main" id="{5244DEB6-4E10-EC58-9B85-244DA58B61D0}"/>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6" name="Group 89">
            <a:extLst>
              <a:ext uri="{FF2B5EF4-FFF2-40B4-BE49-F238E27FC236}">
                <a16:creationId xmlns:a16="http://schemas.microsoft.com/office/drawing/2014/main" id="{7ECD74A9-CE60-88F3-A1C6-0E7D53E14304}"/>
              </a:ext>
              <a:ext uri="{C183D7F6-B498-43B3-948B-1728B52AA6E4}">
                <adec:decorative xmlns:adec="http://schemas.microsoft.com/office/drawing/2017/decorative" val="1"/>
              </a:ext>
            </a:extLst>
          </p:cNvPr>
          <p:cNvGrpSpPr>
            <a:grpSpLocks noChangeAspect="1"/>
          </p:cNvGrpSpPr>
          <p:nvPr/>
        </p:nvGrpSpPr>
        <p:grpSpPr bwMode="auto">
          <a:xfrm rot="16200000">
            <a:off x="9427710" y="4231468"/>
            <a:ext cx="315913" cy="387350"/>
            <a:chOff x="5039" y="1460"/>
            <a:chExt cx="199" cy="244"/>
          </a:xfrm>
          <a:solidFill>
            <a:schemeClr val="accent2"/>
          </a:solidFill>
        </p:grpSpPr>
        <p:sp>
          <p:nvSpPr>
            <p:cNvPr id="117" name="Freeform 90">
              <a:extLst>
                <a:ext uri="{FF2B5EF4-FFF2-40B4-BE49-F238E27FC236}">
                  <a16:creationId xmlns:a16="http://schemas.microsoft.com/office/drawing/2014/main" id="{5ABB4155-05A6-25A8-14AE-ACF607C1510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91">
              <a:extLst>
                <a:ext uri="{FF2B5EF4-FFF2-40B4-BE49-F238E27FC236}">
                  <a16:creationId xmlns:a16="http://schemas.microsoft.com/office/drawing/2014/main" id="{4D35BFD4-F9F2-FD1A-7F57-DBD5493887DA}"/>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 name="Group 89">
            <a:extLst>
              <a:ext uri="{FF2B5EF4-FFF2-40B4-BE49-F238E27FC236}">
                <a16:creationId xmlns:a16="http://schemas.microsoft.com/office/drawing/2014/main" id="{80ABCC86-2FEE-18A4-28AA-B43C383C6318}"/>
              </a:ext>
              <a:ext uri="{C183D7F6-B498-43B3-948B-1728B52AA6E4}">
                <adec:decorative xmlns:adec="http://schemas.microsoft.com/office/drawing/2017/decorative" val="1"/>
              </a:ext>
            </a:extLst>
          </p:cNvPr>
          <p:cNvGrpSpPr>
            <a:grpSpLocks noChangeAspect="1"/>
          </p:cNvGrpSpPr>
          <p:nvPr/>
        </p:nvGrpSpPr>
        <p:grpSpPr bwMode="auto">
          <a:xfrm rot="16200000">
            <a:off x="10611244" y="4231468"/>
            <a:ext cx="315913" cy="387350"/>
            <a:chOff x="5039" y="1460"/>
            <a:chExt cx="199" cy="244"/>
          </a:xfrm>
          <a:solidFill>
            <a:schemeClr val="accent2"/>
          </a:solidFill>
        </p:grpSpPr>
        <p:sp>
          <p:nvSpPr>
            <p:cNvPr id="120" name="Freeform 90">
              <a:extLst>
                <a:ext uri="{FF2B5EF4-FFF2-40B4-BE49-F238E27FC236}">
                  <a16:creationId xmlns:a16="http://schemas.microsoft.com/office/drawing/2014/main" id="{05485605-AA28-AD77-5227-8B8909C1C2A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91">
              <a:extLst>
                <a:ext uri="{FF2B5EF4-FFF2-40B4-BE49-F238E27FC236}">
                  <a16:creationId xmlns:a16="http://schemas.microsoft.com/office/drawing/2014/main" id="{1A9C4B51-4D2A-C8B2-97CA-CEA585768475}"/>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9" name="Straight Connector 128">
            <a:extLst>
              <a:ext uri="{FF2B5EF4-FFF2-40B4-BE49-F238E27FC236}">
                <a16:creationId xmlns:a16="http://schemas.microsoft.com/office/drawing/2014/main" id="{6D6AD0B3-3CBF-EE5A-FD6A-BFC97475E70C}"/>
              </a:ext>
              <a:ext uri="{C183D7F6-B498-43B3-948B-1728B52AA6E4}">
                <adec:decorative xmlns:adec="http://schemas.microsoft.com/office/drawing/2017/decorative" val="1"/>
              </a:ext>
            </a:extLst>
          </p:cNvPr>
          <p:cNvCxnSpPr>
            <a:cxnSpLocks/>
          </p:cNvCxnSpPr>
          <p:nvPr/>
        </p:nvCxnSpPr>
        <p:spPr>
          <a:xfrm>
            <a:off x="5651287"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0" name="Straight Connector 129">
            <a:extLst>
              <a:ext uri="{FF2B5EF4-FFF2-40B4-BE49-F238E27FC236}">
                <a16:creationId xmlns:a16="http://schemas.microsoft.com/office/drawing/2014/main" id="{893AFC94-B155-7030-6C4F-C6D7E3599866}"/>
              </a:ext>
              <a:ext uri="{C183D7F6-B498-43B3-948B-1728B52AA6E4}">
                <adec:decorative xmlns:adec="http://schemas.microsoft.com/office/drawing/2017/decorative" val="1"/>
              </a:ext>
            </a:extLst>
          </p:cNvPr>
          <p:cNvCxnSpPr>
            <a:cxnSpLocks/>
          </p:cNvCxnSpPr>
          <p:nvPr/>
        </p:nvCxnSpPr>
        <p:spPr>
          <a:xfrm>
            <a:off x="6735950"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1" name="Straight Connector 130">
            <a:extLst>
              <a:ext uri="{FF2B5EF4-FFF2-40B4-BE49-F238E27FC236}">
                <a16:creationId xmlns:a16="http://schemas.microsoft.com/office/drawing/2014/main" id="{5FD05813-8B84-F0F2-5930-5BCC0095240B}"/>
              </a:ext>
              <a:ext uri="{C183D7F6-B498-43B3-948B-1728B52AA6E4}">
                <adec:decorative xmlns:adec="http://schemas.microsoft.com/office/drawing/2017/decorative" val="1"/>
              </a:ext>
            </a:extLst>
          </p:cNvPr>
          <p:cNvCxnSpPr>
            <a:cxnSpLocks/>
          </p:cNvCxnSpPr>
          <p:nvPr/>
        </p:nvCxnSpPr>
        <p:spPr>
          <a:xfrm>
            <a:off x="7820613"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2" name="Straight Connector 131">
            <a:extLst>
              <a:ext uri="{FF2B5EF4-FFF2-40B4-BE49-F238E27FC236}">
                <a16:creationId xmlns:a16="http://schemas.microsoft.com/office/drawing/2014/main" id="{7F156E94-E0AC-83BE-69DB-F4A0D7B2058C}"/>
              </a:ext>
              <a:ext uri="{C183D7F6-B498-43B3-948B-1728B52AA6E4}">
                <adec:decorative xmlns:adec="http://schemas.microsoft.com/office/drawing/2017/decorative" val="1"/>
              </a:ext>
            </a:extLst>
          </p:cNvPr>
          <p:cNvCxnSpPr>
            <a:cxnSpLocks/>
          </p:cNvCxnSpPr>
          <p:nvPr/>
        </p:nvCxnSpPr>
        <p:spPr>
          <a:xfrm>
            <a:off x="8905276"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3" name="Straight Connector 132">
            <a:extLst>
              <a:ext uri="{FF2B5EF4-FFF2-40B4-BE49-F238E27FC236}">
                <a16:creationId xmlns:a16="http://schemas.microsoft.com/office/drawing/2014/main" id="{ED0A9887-052F-4F61-F054-C47B9EDB27C7}"/>
              </a:ext>
              <a:ext uri="{C183D7F6-B498-43B3-948B-1728B52AA6E4}">
                <adec:decorative xmlns:adec="http://schemas.microsoft.com/office/drawing/2017/decorative" val="1"/>
              </a:ext>
            </a:extLst>
          </p:cNvPr>
          <p:cNvCxnSpPr>
            <a:cxnSpLocks/>
          </p:cNvCxnSpPr>
          <p:nvPr/>
        </p:nvCxnSpPr>
        <p:spPr>
          <a:xfrm>
            <a:off x="9989939" y="2961027"/>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34" name="Straight Connector 133">
            <a:extLst>
              <a:ext uri="{FF2B5EF4-FFF2-40B4-BE49-F238E27FC236}">
                <a16:creationId xmlns:a16="http://schemas.microsoft.com/office/drawing/2014/main" id="{8C7B20E2-958F-D82F-41BA-037FAE8C95C6}"/>
              </a:ext>
              <a:ext uri="{C183D7F6-B498-43B3-948B-1728B52AA6E4}">
                <adec:decorative xmlns:adec="http://schemas.microsoft.com/office/drawing/2017/decorative" val="1"/>
              </a:ext>
            </a:extLst>
          </p:cNvPr>
          <p:cNvCxnSpPr>
            <a:cxnSpLocks/>
          </p:cNvCxnSpPr>
          <p:nvPr/>
        </p:nvCxnSpPr>
        <p:spPr>
          <a:xfrm>
            <a:off x="11074602" y="2961027"/>
            <a:ext cx="0" cy="695666"/>
          </a:xfrm>
          <a:prstGeom prst="line">
            <a:avLst/>
          </a:prstGeom>
          <a:noFill/>
          <a:ln w="12700" cap="flat" cmpd="sng" algn="ctr">
            <a:solidFill>
              <a:schemeClr val="bg1"/>
            </a:solidFill>
            <a:prstDash val="solid"/>
            <a:headEnd type="none" w="med" len="med"/>
            <a:tailEnd type="arrow" w="med" len="med"/>
          </a:ln>
          <a:effectLst/>
        </p:spPr>
      </p:cxnSp>
      <p:sp>
        <p:nvSpPr>
          <p:cNvPr id="122" name="Rounded Rectangle 45">
            <a:extLst>
              <a:ext uri="{FF2B5EF4-FFF2-40B4-BE49-F238E27FC236}">
                <a16:creationId xmlns:a16="http://schemas.microsoft.com/office/drawing/2014/main" id="{7370F484-114E-F371-6A39-9D7DCC1735BC}"/>
              </a:ext>
              <a:ext uri="{C183D7F6-B498-43B3-948B-1728B52AA6E4}">
                <adec:decorative xmlns:adec="http://schemas.microsoft.com/office/drawing/2017/decorative" val="1"/>
              </a:ext>
            </a:extLst>
          </p:cNvPr>
          <p:cNvSpPr/>
          <p:nvPr/>
        </p:nvSpPr>
        <p:spPr>
          <a:xfrm>
            <a:off x="5197967" y="3675974"/>
            <a:ext cx="6324595" cy="1554480"/>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88" name="TextBox 87">
            <a:extLst>
              <a:ext uri="{FF2B5EF4-FFF2-40B4-BE49-F238E27FC236}">
                <a16:creationId xmlns:a16="http://schemas.microsoft.com/office/drawing/2014/main" id="{88BB3184-5A05-37DC-FEA2-FAA03AEFD57A}"/>
              </a:ext>
              <a:ext uri="{C183D7F6-B498-43B3-948B-1728B52AA6E4}">
                <adec:decorative xmlns:adec="http://schemas.microsoft.com/office/drawing/2017/decorative" val="0"/>
              </a:ext>
            </a:extLst>
          </p:cNvPr>
          <p:cNvSpPr txBox="1"/>
          <p:nvPr/>
        </p:nvSpPr>
        <p:spPr>
          <a:xfrm>
            <a:off x="6580483" y="3275864"/>
            <a:ext cx="3566818" cy="400110"/>
          </a:xfrm>
          <a:prstGeom prst="rect">
            <a:avLst/>
          </a:prstGeom>
          <a:solidFill>
            <a:schemeClr val="tx1"/>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Tree>
    <p:extLst>
      <p:ext uri="{BB962C8B-B14F-4D97-AF65-F5344CB8AC3E}">
        <p14:creationId xmlns:p14="http://schemas.microsoft.com/office/powerpoint/2010/main" val="4151110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arn(outVertical)">
                                      <p:cBhvr>
                                        <p:cTn id="19" dur="500"/>
                                        <p:tgtEl>
                                          <p:spTgt spid="8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wipe(down)">
                                      <p:cBhvr>
                                        <p:cTn id="22" dur="500"/>
                                        <p:tgtEl>
                                          <p:spTgt spid="1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fade">
                                      <p:cBhvr>
                                        <p:cTn id="47" dur="500"/>
                                        <p:tgtEl>
                                          <p:spTgt spid="103"/>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fade">
                                      <p:cBhvr>
                                        <p:cTn id="51" dur="500"/>
                                        <p:tgtEl>
                                          <p:spTgt spid="11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fade">
                                      <p:cBhvr>
                                        <p:cTn id="58" dur="500"/>
                                        <p:tgtEl>
                                          <p:spTgt spid="1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19"/>
                                        </p:tgtEl>
                                        <p:attrNameLst>
                                          <p:attrName>style.visibility</p:attrName>
                                        </p:attrNameLst>
                                      </p:cBhvr>
                                      <p:to>
                                        <p:strVal val="visible"/>
                                      </p:to>
                                    </p:set>
                                    <p:animEffect transition="in" filter="fade">
                                      <p:cBhvr>
                                        <p:cTn id="65" dur="500"/>
                                        <p:tgtEl>
                                          <p:spTgt spid="1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5" grpId="0"/>
      <p:bldP spid="102" grpId="0"/>
      <p:bldP spid="103" grpId="0"/>
      <p:bldP spid="104" grpId="0"/>
      <p:bldP spid="105" grpId="0"/>
      <p:bldP spid="106" grpId="0"/>
      <p:bldP spid="122" grpId="0" animBg="1"/>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1AF42E-40B6-D51D-B4E6-27E3B94471A5}"/>
              </a:ext>
            </a:extLst>
          </p:cNvPr>
          <p:cNvSpPr>
            <a:spLocks noGrp="1"/>
          </p:cNvSpPr>
          <p:nvPr>
            <p:ph type="title"/>
          </p:nvPr>
        </p:nvSpPr>
        <p:spPr/>
        <p:txBody>
          <a:bodyPr/>
          <a:lstStyle/>
          <a:p>
            <a:r>
              <a:rPr lang="en-IE" dirty="0"/>
              <a:t>Integration capabilities</a:t>
            </a:r>
          </a:p>
        </p:txBody>
      </p:sp>
      <p:sp>
        <p:nvSpPr>
          <p:cNvPr id="4" name="Text Placeholder 3">
            <a:extLst>
              <a:ext uri="{FF2B5EF4-FFF2-40B4-BE49-F238E27FC236}">
                <a16:creationId xmlns:a16="http://schemas.microsoft.com/office/drawing/2014/main" id="{4090196F-997B-5D7F-3887-2E5BEFC04C83}"/>
              </a:ext>
            </a:extLst>
          </p:cNvPr>
          <p:cNvSpPr>
            <a:spLocks noGrp="1"/>
          </p:cNvSpPr>
          <p:nvPr>
            <p:ph type="body" idx="1"/>
          </p:nvPr>
        </p:nvSpPr>
        <p:spPr/>
        <p:txBody>
          <a:bodyPr/>
          <a:lstStyle/>
          <a:p>
            <a:r>
              <a:rPr lang="en-IE" dirty="0"/>
              <a:t>Bring your data from anywhere</a:t>
            </a:r>
          </a:p>
        </p:txBody>
      </p:sp>
    </p:spTree>
    <p:extLst>
      <p:ext uri="{BB962C8B-B14F-4D97-AF65-F5344CB8AC3E}">
        <p14:creationId xmlns:p14="http://schemas.microsoft.com/office/powerpoint/2010/main" val="558409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3528E4-BD13-421C-BC92-8ABE7038904E}"/>
              </a:ext>
            </a:extLst>
          </p:cNvPr>
          <p:cNvSpPr>
            <a:spLocks noGrp="1"/>
          </p:cNvSpPr>
          <p:nvPr>
            <p:ph idx="1"/>
          </p:nvPr>
        </p:nvSpPr>
        <p:spPr>
          <a:xfrm>
            <a:off x="220980" y="5655585"/>
            <a:ext cx="5875020" cy="1068404"/>
          </a:xfrm>
        </p:spPr>
        <p:txBody>
          <a:bodyPr anchor="b">
            <a:normAutofit fontScale="85000" lnSpcReduction="10000"/>
          </a:bodyPr>
          <a:lstStyle/>
          <a:p>
            <a:pPr marL="0" indent="0">
              <a:buNone/>
            </a:pPr>
            <a:r>
              <a:rPr lang="en-IE" dirty="0"/>
              <a:t>Shortcuts point to other storage locations and make files appear in OneLake as actual copies – without actually duplicating the data</a:t>
            </a:r>
          </a:p>
        </p:txBody>
      </p:sp>
      <p:pic>
        <p:nvPicPr>
          <p:cNvPr id="7" name="Picture 6">
            <a:extLst>
              <a:ext uri="{FF2B5EF4-FFF2-40B4-BE49-F238E27FC236}">
                <a16:creationId xmlns:a16="http://schemas.microsoft.com/office/drawing/2014/main" id="{4BAEEDE0-C49E-42AF-ED50-9D77DC0A3CBA}"/>
              </a:ext>
            </a:extLst>
          </p:cNvPr>
          <p:cNvPicPr>
            <a:picLocks noChangeAspect="1"/>
          </p:cNvPicPr>
          <p:nvPr/>
        </p:nvPicPr>
        <p:blipFill>
          <a:blip r:embed="rId3"/>
          <a:stretch>
            <a:fillRect/>
          </a:stretch>
        </p:blipFill>
        <p:spPr>
          <a:xfrm>
            <a:off x="6997176" y="134010"/>
            <a:ext cx="5039161" cy="6589979"/>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AE0061F-0A75-62F9-0AF4-AB89831E21F3}"/>
              </a:ext>
            </a:extLst>
          </p:cNvPr>
          <p:cNvPicPr>
            <a:picLocks noChangeAspect="1"/>
          </p:cNvPicPr>
          <p:nvPr/>
        </p:nvPicPr>
        <p:blipFill>
          <a:blip r:embed="rId4"/>
          <a:stretch>
            <a:fillRect/>
          </a:stretch>
        </p:blipFill>
        <p:spPr>
          <a:xfrm>
            <a:off x="2312571" y="1792287"/>
            <a:ext cx="4572462" cy="3795823"/>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4DFFD68-3C51-5E89-BD28-35A9BA67142F}"/>
              </a:ext>
            </a:extLst>
          </p:cNvPr>
          <p:cNvPicPr>
            <a:picLocks noChangeAspect="1"/>
          </p:cNvPicPr>
          <p:nvPr/>
        </p:nvPicPr>
        <p:blipFill>
          <a:blip r:embed="rId5"/>
          <a:stretch>
            <a:fillRect/>
          </a:stretch>
        </p:blipFill>
        <p:spPr>
          <a:xfrm>
            <a:off x="155663" y="131636"/>
            <a:ext cx="3140313" cy="2764465"/>
          </a:xfrm>
          <a:prstGeom prst="rect">
            <a:avLst/>
          </a:prstGeom>
          <a:effectLst>
            <a:outerShdw blurRad="50800" dist="38100" dir="2700000" algn="tl" rotWithShape="0">
              <a:prstClr val="black">
                <a:alpha val="40000"/>
              </a:prstClr>
            </a:outerShdw>
          </a:effectLst>
        </p:spPr>
      </p:pic>
      <p:sp>
        <p:nvSpPr>
          <p:cNvPr id="12" name="Arrow: Bent 11">
            <a:extLst>
              <a:ext uri="{FF2B5EF4-FFF2-40B4-BE49-F238E27FC236}">
                <a16:creationId xmlns:a16="http://schemas.microsoft.com/office/drawing/2014/main" id="{D7EA70DB-5B0A-FF0E-CF58-22896450BF20}"/>
              </a:ext>
            </a:extLst>
          </p:cNvPr>
          <p:cNvSpPr/>
          <p:nvPr/>
        </p:nvSpPr>
        <p:spPr>
          <a:xfrm rot="10800000" flipH="1">
            <a:off x="552436" y="3002393"/>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18255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3FC88-A69F-5A91-8623-E86A64405052}"/>
              </a:ext>
            </a:extLst>
          </p:cNvPr>
          <p:cNvSpPr>
            <a:spLocks noGrp="1"/>
          </p:cNvSpPr>
          <p:nvPr>
            <p:ph type="title"/>
          </p:nvPr>
        </p:nvSpPr>
        <p:spPr>
          <a:xfrm>
            <a:off x="631166" y="0"/>
            <a:ext cx="10515600" cy="1325563"/>
          </a:xfrm>
        </p:spPr>
        <p:txBody>
          <a:bodyPr/>
          <a:lstStyle/>
          <a:p>
            <a:r>
              <a:rPr lang="en-IE" dirty="0"/>
              <a:t>Everyone is welcome</a:t>
            </a:r>
            <a:br>
              <a:rPr lang="en-IE" dirty="0"/>
            </a:br>
            <a:endParaRPr lang="en-IE" dirty="0"/>
          </a:p>
        </p:txBody>
      </p:sp>
      <p:pic>
        <p:nvPicPr>
          <p:cNvPr id="5" name="Picture 4">
            <a:extLst>
              <a:ext uri="{FF2B5EF4-FFF2-40B4-BE49-F238E27FC236}">
                <a16:creationId xmlns:a16="http://schemas.microsoft.com/office/drawing/2014/main" id="{9475117C-8649-8807-7000-F4C84115553B}"/>
              </a:ext>
            </a:extLst>
          </p:cNvPr>
          <p:cNvPicPr>
            <a:picLocks noChangeAspect="1"/>
          </p:cNvPicPr>
          <p:nvPr/>
        </p:nvPicPr>
        <p:blipFill>
          <a:blip r:embed="rId3"/>
          <a:stretch>
            <a:fillRect/>
          </a:stretch>
        </p:blipFill>
        <p:spPr>
          <a:xfrm>
            <a:off x="0" y="828136"/>
            <a:ext cx="12192000" cy="6029864"/>
          </a:xfrm>
          <a:prstGeom prst="rect">
            <a:avLst/>
          </a:prstGeom>
        </p:spPr>
      </p:pic>
    </p:spTree>
    <p:extLst>
      <p:ext uri="{BB962C8B-B14F-4D97-AF65-F5344CB8AC3E}">
        <p14:creationId xmlns:p14="http://schemas.microsoft.com/office/powerpoint/2010/main" val="349975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F851-50C8-EB57-6CD6-86CD593374F7}"/>
              </a:ext>
            </a:extLst>
          </p:cNvPr>
          <p:cNvSpPr>
            <a:spLocks noGrp="1"/>
          </p:cNvSpPr>
          <p:nvPr>
            <p:ph type="title"/>
          </p:nvPr>
        </p:nvSpPr>
        <p:spPr/>
        <p:txBody>
          <a:bodyPr/>
          <a:lstStyle/>
          <a:p>
            <a:r>
              <a:rPr lang="en-IE" dirty="0"/>
              <a:t>Fabric Tenant creation</a:t>
            </a:r>
          </a:p>
        </p:txBody>
      </p:sp>
      <p:sp>
        <p:nvSpPr>
          <p:cNvPr id="4" name="Text Placeholder 3">
            <a:extLst>
              <a:ext uri="{FF2B5EF4-FFF2-40B4-BE49-F238E27FC236}">
                <a16:creationId xmlns:a16="http://schemas.microsoft.com/office/drawing/2014/main" id="{F34A0413-7B24-A5AF-04D1-67FA267767A6}"/>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1741280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7AF07-13E7-82EC-F1AF-DD32D392EFF9}"/>
              </a:ext>
            </a:extLst>
          </p:cNvPr>
          <p:cNvSpPr>
            <a:spLocks noGrp="1"/>
          </p:cNvSpPr>
          <p:nvPr>
            <p:ph type="title"/>
          </p:nvPr>
        </p:nvSpPr>
        <p:spPr>
          <a:xfrm>
            <a:off x="838200" y="365126"/>
            <a:ext cx="10515600" cy="710142"/>
          </a:xfrm>
        </p:spPr>
        <p:txBody>
          <a:bodyPr/>
          <a:lstStyle/>
          <a:p>
            <a:r>
              <a:rPr lang="en-IE" dirty="0"/>
              <a:t>Prerequisites</a:t>
            </a:r>
          </a:p>
        </p:txBody>
      </p:sp>
      <p:sp>
        <p:nvSpPr>
          <p:cNvPr id="5" name="Content Placeholder 4">
            <a:extLst>
              <a:ext uri="{FF2B5EF4-FFF2-40B4-BE49-F238E27FC236}">
                <a16:creationId xmlns:a16="http://schemas.microsoft.com/office/drawing/2014/main" id="{8A122756-9F0B-275C-581F-514790428549}"/>
              </a:ext>
            </a:extLst>
          </p:cNvPr>
          <p:cNvSpPr>
            <a:spLocks noGrp="1"/>
          </p:cNvSpPr>
          <p:nvPr>
            <p:ph idx="1"/>
          </p:nvPr>
        </p:nvSpPr>
        <p:spPr>
          <a:xfrm>
            <a:off x="838200" y="1193801"/>
            <a:ext cx="10515600" cy="4292600"/>
          </a:xfrm>
        </p:spPr>
        <p:txBody>
          <a:bodyPr/>
          <a:lstStyle/>
          <a:p>
            <a:r>
              <a:rPr lang="en-IE" dirty="0"/>
              <a:t>M365 tenant with PowerBI </a:t>
            </a:r>
          </a:p>
          <a:p>
            <a:pPr lvl="1"/>
            <a:r>
              <a:rPr lang="en-IE" dirty="0">
                <a:hlinkClick r:id="rId3"/>
              </a:rPr>
              <a:t>M365 Developer</a:t>
            </a:r>
            <a:r>
              <a:rPr lang="en-IE" dirty="0"/>
              <a:t> (includes 25*E5 and PowerBI Pro)</a:t>
            </a:r>
          </a:p>
          <a:p>
            <a:pPr lvl="1"/>
            <a:r>
              <a:rPr lang="en-IE" dirty="0"/>
              <a:t>External subscription</a:t>
            </a:r>
            <a:r>
              <a:rPr lang="en-IE" baseline="30000" dirty="0"/>
              <a:t>*</a:t>
            </a:r>
            <a:endParaRPr lang="en-IE" dirty="0"/>
          </a:p>
          <a:p>
            <a:r>
              <a:rPr lang="en-IE" dirty="0"/>
              <a:t>Azure Subscription with an Admin access</a:t>
            </a:r>
          </a:p>
          <a:p>
            <a:pPr lvl="1"/>
            <a:r>
              <a:rPr lang="en-IE" dirty="0"/>
              <a:t>External tenant – works</a:t>
            </a:r>
          </a:p>
          <a:p>
            <a:pPr lvl="1"/>
            <a:r>
              <a:rPr lang="en-IE" dirty="0"/>
              <a:t>MS Visual Studio Azure Benefit – works</a:t>
            </a:r>
          </a:p>
          <a:p>
            <a:pPr lvl="1"/>
            <a:r>
              <a:rPr lang="en-IE" dirty="0"/>
              <a:t>FDPO</a:t>
            </a:r>
            <a:r>
              <a:rPr lang="en-IE" baseline="30000" dirty="0"/>
              <a:t>*</a:t>
            </a:r>
            <a:r>
              <a:rPr lang="en-IE" dirty="0"/>
              <a:t> – does not work (June’23)</a:t>
            </a:r>
          </a:p>
          <a:p>
            <a:r>
              <a:rPr lang="en-IE" dirty="0"/>
              <a:t>Azure VM</a:t>
            </a:r>
          </a:p>
          <a:p>
            <a:endParaRPr lang="en-IE" dirty="0"/>
          </a:p>
        </p:txBody>
      </p:sp>
      <p:sp>
        <p:nvSpPr>
          <p:cNvPr id="2" name="TextBox 1">
            <a:extLst>
              <a:ext uri="{FF2B5EF4-FFF2-40B4-BE49-F238E27FC236}">
                <a16:creationId xmlns:a16="http://schemas.microsoft.com/office/drawing/2014/main" id="{FF5B47FC-38F9-D96D-CF0D-811B538EF0D4}"/>
              </a:ext>
            </a:extLst>
          </p:cNvPr>
          <p:cNvSpPr txBox="1"/>
          <p:nvPr/>
        </p:nvSpPr>
        <p:spPr>
          <a:xfrm>
            <a:off x="541867" y="5486401"/>
            <a:ext cx="11023600" cy="369332"/>
          </a:xfrm>
          <a:prstGeom prst="rect">
            <a:avLst/>
          </a:prstGeom>
          <a:noFill/>
        </p:spPr>
        <p:txBody>
          <a:bodyPr wrap="square" rtlCol="0">
            <a:spAutoFit/>
          </a:bodyPr>
          <a:lstStyle/>
          <a:p>
            <a:r>
              <a:rPr lang="en-IE" baseline="30000" dirty="0"/>
              <a:t>*</a:t>
            </a:r>
            <a:r>
              <a:rPr lang="en-IE" dirty="0"/>
              <a:t> MSFT internal</a:t>
            </a:r>
          </a:p>
        </p:txBody>
      </p:sp>
    </p:spTree>
    <p:extLst>
      <p:ext uri="{BB962C8B-B14F-4D97-AF65-F5344CB8AC3E}">
        <p14:creationId xmlns:p14="http://schemas.microsoft.com/office/powerpoint/2010/main" val="207351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9E3E5-FCF4-3D65-E787-16F62DE6B5B7}"/>
              </a:ext>
            </a:extLst>
          </p:cNvPr>
          <p:cNvSpPr>
            <a:spLocks noGrp="1"/>
          </p:cNvSpPr>
          <p:nvPr>
            <p:ph type="title"/>
          </p:nvPr>
        </p:nvSpPr>
        <p:spPr>
          <a:xfrm>
            <a:off x="838200" y="365126"/>
            <a:ext cx="10515600" cy="769992"/>
          </a:xfrm>
        </p:spPr>
        <p:txBody>
          <a:bodyPr/>
          <a:lstStyle/>
          <a:p>
            <a:r>
              <a:rPr lang="en-IE" dirty="0"/>
              <a:t>Deployment strategies</a:t>
            </a:r>
          </a:p>
        </p:txBody>
      </p:sp>
      <p:sp>
        <p:nvSpPr>
          <p:cNvPr id="3" name="Content Placeholder 2">
            <a:extLst>
              <a:ext uri="{FF2B5EF4-FFF2-40B4-BE49-F238E27FC236}">
                <a16:creationId xmlns:a16="http://schemas.microsoft.com/office/drawing/2014/main" id="{661DED52-1C6D-B541-360D-1F7C33D3F503}"/>
              </a:ext>
            </a:extLst>
          </p:cNvPr>
          <p:cNvSpPr>
            <a:spLocks noGrp="1"/>
          </p:cNvSpPr>
          <p:nvPr>
            <p:ph idx="1"/>
          </p:nvPr>
        </p:nvSpPr>
        <p:spPr>
          <a:xfrm>
            <a:off x="838200" y="1333740"/>
            <a:ext cx="10515600" cy="4351338"/>
          </a:xfrm>
        </p:spPr>
        <p:txBody>
          <a:bodyPr/>
          <a:lstStyle/>
          <a:p>
            <a:pPr marL="514350" indent="-514350">
              <a:buAutoNum type="arabicPeriod"/>
            </a:pPr>
            <a:r>
              <a:rPr lang="en-IE" dirty="0"/>
              <a:t>Existing MSIT deployment – quick</a:t>
            </a:r>
          </a:p>
          <a:p>
            <a:pPr marL="971550" lvl="1" indent="-514350">
              <a:buAutoNum type="arabicPeriod"/>
            </a:pPr>
            <a:r>
              <a:rPr lang="en-IE" dirty="0"/>
              <a:t>Create workspace in MSFT PBI</a:t>
            </a:r>
          </a:p>
          <a:p>
            <a:pPr marL="971550" lvl="1" indent="-514350">
              <a:buAutoNum type="arabicPeriod"/>
            </a:pPr>
            <a:r>
              <a:rPr lang="en-IE" dirty="0"/>
              <a:t>Start Fabric trial</a:t>
            </a:r>
          </a:p>
          <a:p>
            <a:pPr marL="514350" indent="-514350">
              <a:buAutoNum type="arabicPeriod"/>
            </a:pPr>
            <a:r>
              <a:rPr lang="en-IE" dirty="0"/>
              <a:t>“Start Fabric Trial” in PBI</a:t>
            </a:r>
          </a:p>
          <a:p>
            <a:pPr marL="514350" indent="-514350">
              <a:buAutoNum type="arabicPeriod"/>
            </a:pPr>
            <a:r>
              <a:rPr lang="en-IE" dirty="0"/>
              <a:t>New tenant experience </a:t>
            </a:r>
          </a:p>
          <a:p>
            <a:pPr marL="514350" indent="-514350">
              <a:buAutoNum type="arabicPeriod"/>
            </a:pPr>
            <a:endParaRPr lang="en-IE" dirty="0"/>
          </a:p>
          <a:p>
            <a:pPr marL="514350" indent="-514350">
              <a:buAutoNum type="arabicPeriod"/>
            </a:pPr>
            <a:endParaRPr lang="en-IE" dirty="0"/>
          </a:p>
        </p:txBody>
      </p:sp>
    </p:spTree>
    <p:extLst>
      <p:ext uri="{BB962C8B-B14F-4D97-AF65-F5344CB8AC3E}">
        <p14:creationId xmlns:p14="http://schemas.microsoft.com/office/powerpoint/2010/main" val="1176957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23D7-0ED4-41FF-D797-F2FAEB8E79D7}"/>
              </a:ext>
            </a:extLst>
          </p:cNvPr>
          <p:cNvSpPr>
            <a:spLocks noGrp="1"/>
          </p:cNvSpPr>
          <p:nvPr>
            <p:ph type="title"/>
          </p:nvPr>
        </p:nvSpPr>
        <p:spPr>
          <a:xfrm>
            <a:off x="838200" y="365125"/>
            <a:ext cx="10515600" cy="801523"/>
          </a:xfrm>
        </p:spPr>
        <p:txBody>
          <a:bodyPr/>
          <a:lstStyle/>
          <a:p>
            <a:r>
              <a:rPr lang="en-IE" b="1" dirty="0"/>
              <a:t>MSFT Internal</a:t>
            </a:r>
          </a:p>
        </p:txBody>
      </p:sp>
      <p:sp>
        <p:nvSpPr>
          <p:cNvPr id="3" name="Content Placeholder 2">
            <a:extLst>
              <a:ext uri="{FF2B5EF4-FFF2-40B4-BE49-F238E27FC236}">
                <a16:creationId xmlns:a16="http://schemas.microsoft.com/office/drawing/2014/main" id="{940CC221-F282-AC19-C2E3-5B6CE0953F61}"/>
              </a:ext>
            </a:extLst>
          </p:cNvPr>
          <p:cNvSpPr>
            <a:spLocks noGrp="1"/>
          </p:cNvSpPr>
          <p:nvPr>
            <p:ph idx="1"/>
          </p:nvPr>
        </p:nvSpPr>
        <p:spPr/>
        <p:txBody>
          <a:bodyPr/>
          <a:lstStyle/>
          <a:p>
            <a:pPr marL="0" indent="0">
              <a:buNone/>
            </a:pPr>
            <a:r>
              <a:rPr lang="en-GB" dirty="0"/>
              <a:t>While a customer use app.powerbi.com, for our internal usage and testing purposes, we can use the following:</a:t>
            </a:r>
          </a:p>
          <a:p>
            <a:r>
              <a:rPr lang="en-GB" dirty="0">
                <a:hlinkClick r:id="rId3"/>
              </a:rPr>
              <a:t>https://msit.powerbi.com/?trident=1 </a:t>
            </a:r>
            <a:r>
              <a:rPr lang="en-GB" dirty="0"/>
              <a:t>– more stable environment but does not yet have the latest version.</a:t>
            </a:r>
          </a:p>
          <a:p>
            <a:r>
              <a:rPr lang="en-GB" dirty="0">
                <a:hlinkClick r:id="rId4"/>
              </a:rPr>
              <a:t>http://dxt.powerbi.com/?trident=1 </a:t>
            </a:r>
            <a:r>
              <a:rPr lang="en-GB" dirty="0"/>
              <a:t>– intermediate environment, less stable but higher version that MSIT.</a:t>
            </a:r>
          </a:p>
          <a:p>
            <a:r>
              <a:rPr lang="en-GB" dirty="0">
                <a:hlinkClick r:id="rId5"/>
              </a:rPr>
              <a:t>http://daily.powerbi.com/?trident=1 </a:t>
            </a:r>
            <a:r>
              <a:rPr lang="en-GB" dirty="0"/>
              <a:t>– less stable environment but has the highest version available. It is used by PG.</a:t>
            </a:r>
          </a:p>
          <a:p>
            <a:endParaRPr lang="en-IE" dirty="0"/>
          </a:p>
        </p:txBody>
      </p:sp>
    </p:spTree>
    <p:extLst>
      <p:ext uri="{BB962C8B-B14F-4D97-AF65-F5344CB8AC3E}">
        <p14:creationId xmlns:p14="http://schemas.microsoft.com/office/powerpoint/2010/main" val="1279161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C5469-7BFE-F15E-0045-BCE7E94A4B29}"/>
              </a:ext>
            </a:extLst>
          </p:cNvPr>
          <p:cNvSpPr>
            <a:spLocks noGrp="1"/>
          </p:cNvSpPr>
          <p:nvPr>
            <p:ph type="title"/>
          </p:nvPr>
        </p:nvSpPr>
        <p:spPr/>
        <p:txBody>
          <a:bodyPr/>
          <a:lstStyle/>
          <a:p>
            <a:r>
              <a:rPr lang="en-IE" dirty="0"/>
              <a:t>Ze Plan</a:t>
            </a:r>
          </a:p>
        </p:txBody>
      </p:sp>
      <p:sp>
        <p:nvSpPr>
          <p:cNvPr id="3" name="Content Placeholder 2">
            <a:extLst>
              <a:ext uri="{FF2B5EF4-FFF2-40B4-BE49-F238E27FC236}">
                <a16:creationId xmlns:a16="http://schemas.microsoft.com/office/drawing/2014/main" id="{40ED9456-8ABA-5157-4A91-6D399C9DD715}"/>
              </a:ext>
            </a:extLst>
          </p:cNvPr>
          <p:cNvSpPr>
            <a:spLocks noGrp="1"/>
          </p:cNvSpPr>
          <p:nvPr>
            <p:ph idx="1"/>
          </p:nvPr>
        </p:nvSpPr>
        <p:spPr/>
        <p:txBody>
          <a:bodyPr/>
          <a:lstStyle/>
          <a:p>
            <a:pPr rtl="0">
              <a:buFont typeface="+mj-lt"/>
              <a:buAutoNum type="arabicPeriod"/>
            </a:pPr>
            <a:r>
              <a:rPr lang="en-GB" dirty="0"/>
              <a:t>Why Fabric – short overview</a:t>
            </a:r>
          </a:p>
          <a:p>
            <a:pPr rtl="0">
              <a:buFont typeface="+mj-lt"/>
              <a:buAutoNum type="arabicPeriod"/>
            </a:pPr>
            <a:r>
              <a:rPr lang="en-GB" dirty="0"/>
              <a:t>How to set it up </a:t>
            </a:r>
          </a:p>
          <a:p>
            <a:pPr lvl="1">
              <a:buFont typeface="+mj-lt"/>
              <a:buAutoNum type="arabicPeriod"/>
            </a:pPr>
            <a:r>
              <a:rPr lang="en-GB" dirty="0"/>
              <a:t>subscriptions, </a:t>
            </a:r>
          </a:p>
          <a:p>
            <a:pPr lvl="1">
              <a:buFont typeface="+mj-lt"/>
              <a:buAutoNum type="arabicPeriod"/>
            </a:pPr>
            <a:r>
              <a:rPr lang="en-GB" dirty="0"/>
              <a:t>rights, </a:t>
            </a:r>
          </a:p>
          <a:p>
            <a:pPr lvl="1">
              <a:buFont typeface="+mj-lt"/>
              <a:buAutoNum type="arabicPeriod"/>
            </a:pPr>
            <a:r>
              <a:rPr lang="en-GB" dirty="0"/>
              <a:t>quick management practices</a:t>
            </a:r>
          </a:p>
          <a:p>
            <a:pPr rtl="0">
              <a:buFont typeface="+mj-lt"/>
              <a:buAutoNum type="arabicPeriod"/>
            </a:pPr>
            <a:r>
              <a:rPr lang="en-GB" dirty="0"/>
              <a:t>How to access it</a:t>
            </a:r>
          </a:p>
          <a:p>
            <a:pPr rtl="0">
              <a:buFont typeface="+mj-lt"/>
              <a:buAutoNum type="arabicPeriod"/>
            </a:pPr>
            <a:r>
              <a:rPr lang="en-GB" dirty="0"/>
              <a:t>Upload sample data file </a:t>
            </a:r>
          </a:p>
          <a:p>
            <a:pPr rtl="0">
              <a:buFont typeface="+mj-lt"/>
              <a:buAutoNum type="arabicPeriod"/>
            </a:pPr>
            <a:r>
              <a:rPr lang="en-GB" dirty="0"/>
              <a:t>Show basic queries </a:t>
            </a:r>
          </a:p>
          <a:p>
            <a:pPr rtl="0">
              <a:buFont typeface="+mj-lt"/>
              <a:buAutoNum type="arabicPeriod"/>
            </a:pPr>
            <a:r>
              <a:rPr lang="en-GB" dirty="0"/>
              <a:t>Show basic reporting </a:t>
            </a:r>
          </a:p>
          <a:p>
            <a:endParaRPr lang="en-IE" dirty="0"/>
          </a:p>
        </p:txBody>
      </p:sp>
    </p:spTree>
    <p:extLst>
      <p:ext uri="{BB962C8B-B14F-4D97-AF65-F5344CB8AC3E}">
        <p14:creationId xmlns:p14="http://schemas.microsoft.com/office/powerpoint/2010/main" val="330068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370C-F959-2132-073F-A26479C0B812}"/>
              </a:ext>
            </a:extLst>
          </p:cNvPr>
          <p:cNvSpPr>
            <a:spLocks noGrp="1"/>
          </p:cNvSpPr>
          <p:nvPr>
            <p:ph type="title"/>
          </p:nvPr>
        </p:nvSpPr>
        <p:spPr>
          <a:xfrm>
            <a:off x="170986" y="93697"/>
            <a:ext cx="10515600" cy="714375"/>
          </a:xfrm>
        </p:spPr>
        <p:txBody>
          <a:bodyPr/>
          <a:lstStyle/>
          <a:p>
            <a:r>
              <a:rPr lang="en-IE" dirty="0"/>
              <a:t>Existing tenant Preview</a:t>
            </a:r>
          </a:p>
        </p:txBody>
      </p:sp>
      <p:sp>
        <p:nvSpPr>
          <p:cNvPr id="3" name="Content Placeholder 2">
            <a:extLst>
              <a:ext uri="{FF2B5EF4-FFF2-40B4-BE49-F238E27FC236}">
                <a16:creationId xmlns:a16="http://schemas.microsoft.com/office/drawing/2014/main" id="{E94C72D7-42B4-DAE8-C750-BCEADBB25EFE}"/>
              </a:ext>
            </a:extLst>
          </p:cNvPr>
          <p:cNvSpPr>
            <a:spLocks noGrp="1"/>
          </p:cNvSpPr>
          <p:nvPr>
            <p:ph idx="1"/>
          </p:nvPr>
        </p:nvSpPr>
        <p:spPr>
          <a:xfrm>
            <a:off x="109653" y="808072"/>
            <a:ext cx="10515600" cy="4351338"/>
          </a:xfrm>
        </p:spPr>
        <p:txBody>
          <a:bodyPr/>
          <a:lstStyle/>
          <a:p>
            <a:r>
              <a:rPr lang="ru-RU" sz="1800" dirty="0">
                <a:effectLst/>
                <a:latin typeface="Calibri" panose="020F0502020204030204" pitchFamily="34" charset="0"/>
                <a:hlinkClick r:id="rId3"/>
              </a:rPr>
              <a:t>https://aka.ms/try-fabric</a:t>
            </a:r>
            <a:endParaRPr lang="en-IE" sz="1800" dirty="0">
              <a:effectLst/>
              <a:latin typeface="Calibri" panose="020F0502020204030204" pitchFamily="34" charset="0"/>
            </a:endParaRPr>
          </a:p>
          <a:p>
            <a:endParaRPr lang="en-IE" sz="1800" dirty="0">
              <a:latin typeface="Calibri" panose="020F0502020204030204" pitchFamily="34" charset="0"/>
            </a:endParaRPr>
          </a:p>
          <a:p>
            <a:endParaRPr lang="en-IE" dirty="0"/>
          </a:p>
        </p:txBody>
      </p:sp>
      <p:pic>
        <p:nvPicPr>
          <p:cNvPr id="5" name="Picture 4">
            <a:extLst>
              <a:ext uri="{FF2B5EF4-FFF2-40B4-BE49-F238E27FC236}">
                <a16:creationId xmlns:a16="http://schemas.microsoft.com/office/drawing/2014/main" id="{ED8D9E1D-CA22-BE24-D5ED-CB987AFB8270}"/>
              </a:ext>
            </a:extLst>
          </p:cNvPr>
          <p:cNvPicPr>
            <a:picLocks noChangeAspect="1"/>
          </p:cNvPicPr>
          <p:nvPr/>
        </p:nvPicPr>
        <p:blipFill>
          <a:blip r:embed="rId4"/>
          <a:stretch>
            <a:fillRect/>
          </a:stretch>
        </p:blipFill>
        <p:spPr>
          <a:xfrm>
            <a:off x="6308743" y="5782915"/>
            <a:ext cx="5715798" cy="847843"/>
          </a:xfrm>
          <a:prstGeom prst="rect">
            <a:avLst/>
          </a:prstGeom>
        </p:spPr>
      </p:pic>
      <p:pic>
        <p:nvPicPr>
          <p:cNvPr id="7" name="Picture 6">
            <a:extLst>
              <a:ext uri="{FF2B5EF4-FFF2-40B4-BE49-F238E27FC236}">
                <a16:creationId xmlns:a16="http://schemas.microsoft.com/office/drawing/2014/main" id="{C059035C-AFC3-A525-C9AC-92782BC526FE}"/>
              </a:ext>
            </a:extLst>
          </p:cNvPr>
          <p:cNvPicPr>
            <a:picLocks noChangeAspect="1"/>
          </p:cNvPicPr>
          <p:nvPr/>
        </p:nvPicPr>
        <p:blipFill>
          <a:blip r:embed="rId5"/>
          <a:stretch>
            <a:fillRect/>
          </a:stretch>
        </p:blipFill>
        <p:spPr>
          <a:xfrm>
            <a:off x="170986" y="1320895"/>
            <a:ext cx="7177486" cy="2750598"/>
          </a:xfrm>
          <a:prstGeom prst="rect">
            <a:avLst/>
          </a:prstGeom>
        </p:spPr>
      </p:pic>
      <p:pic>
        <p:nvPicPr>
          <p:cNvPr id="9" name="Picture 8">
            <a:extLst>
              <a:ext uri="{FF2B5EF4-FFF2-40B4-BE49-F238E27FC236}">
                <a16:creationId xmlns:a16="http://schemas.microsoft.com/office/drawing/2014/main" id="{95FEA671-B12B-A8FF-1DE3-D14A418B2E0C}"/>
              </a:ext>
            </a:extLst>
          </p:cNvPr>
          <p:cNvPicPr>
            <a:picLocks noChangeAspect="1"/>
          </p:cNvPicPr>
          <p:nvPr/>
        </p:nvPicPr>
        <p:blipFill>
          <a:blip r:embed="rId6"/>
          <a:stretch>
            <a:fillRect/>
          </a:stretch>
        </p:blipFill>
        <p:spPr>
          <a:xfrm>
            <a:off x="7917191" y="2844990"/>
            <a:ext cx="4107350" cy="2314420"/>
          </a:xfrm>
          <a:prstGeom prst="rect">
            <a:avLst/>
          </a:prstGeom>
        </p:spPr>
      </p:pic>
      <p:sp>
        <p:nvSpPr>
          <p:cNvPr id="11" name="TextBox 10">
            <a:extLst>
              <a:ext uri="{FF2B5EF4-FFF2-40B4-BE49-F238E27FC236}">
                <a16:creationId xmlns:a16="http://schemas.microsoft.com/office/drawing/2014/main" id="{10140B2B-E97E-5269-70CB-041F1D2047C4}"/>
              </a:ext>
            </a:extLst>
          </p:cNvPr>
          <p:cNvSpPr txBox="1"/>
          <p:nvPr/>
        </p:nvSpPr>
        <p:spPr>
          <a:xfrm>
            <a:off x="167459" y="5136584"/>
            <a:ext cx="5522937" cy="646331"/>
          </a:xfrm>
          <a:prstGeom prst="rect">
            <a:avLst/>
          </a:prstGeom>
          <a:noFill/>
        </p:spPr>
        <p:txBody>
          <a:bodyPr wrap="square" rtlCol="0">
            <a:spAutoFit/>
          </a:bodyPr>
          <a:lstStyle/>
          <a:p>
            <a:pPr marL="285750" indent="-285750">
              <a:buFont typeface="Arial" panose="020B0604020202020204" pitchFamily="34" charset="0"/>
              <a:buChar char="•"/>
            </a:pPr>
            <a:r>
              <a:rPr lang="en-IE" dirty="0">
                <a:hlinkClick r:id="rId7"/>
              </a:rPr>
              <a:t>Microsoft Fabric (Preview) trial</a:t>
            </a:r>
            <a:endParaRPr lang="ru-RU" dirty="0"/>
          </a:p>
          <a:p>
            <a:pPr marL="285750" indent="-285750">
              <a:buFont typeface="Arial" panose="020B0604020202020204" pitchFamily="34" charset="0"/>
              <a:buChar char="•"/>
            </a:pPr>
            <a:r>
              <a:rPr lang="en-GB" dirty="0">
                <a:hlinkClick r:id="rId8"/>
              </a:rPr>
              <a:t>Buy a Microsoft Fabric subscription</a:t>
            </a:r>
            <a:endParaRPr lang="ru-RU" dirty="0"/>
          </a:p>
        </p:txBody>
      </p:sp>
    </p:spTree>
    <p:extLst>
      <p:ext uri="{BB962C8B-B14F-4D97-AF65-F5344CB8AC3E}">
        <p14:creationId xmlns:p14="http://schemas.microsoft.com/office/powerpoint/2010/main" val="464710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FB2066-AD61-8BEF-C5F3-C358C91557D0}"/>
              </a:ext>
            </a:extLst>
          </p:cNvPr>
          <p:cNvSpPr>
            <a:spLocks noGrp="1"/>
          </p:cNvSpPr>
          <p:nvPr>
            <p:ph type="title"/>
          </p:nvPr>
        </p:nvSpPr>
        <p:spPr/>
        <p:txBody>
          <a:bodyPr/>
          <a:lstStyle/>
          <a:p>
            <a:r>
              <a:rPr lang="en-IE" dirty="0"/>
              <a:t>New tenant</a:t>
            </a:r>
          </a:p>
        </p:txBody>
      </p:sp>
      <p:sp>
        <p:nvSpPr>
          <p:cNvPr id="5" name="Text Placeholder 4">
            <a:extLst>
              <a:ext uri="{FF2B5EF4-FFF2-40B4-BE49-F238E27FC236}">
                <a16:creationId xmlns:a16="http://schemas.microsoft.com/office/drawing/2014/main" id="{383DF050-5D1B-73D8-CC4D-2627909B123E}"/>
              </a:ext>
            </a:extLst>
          </p:cNvPr>
          <p:cNvSpPr>
            <a:spLocks noGrp="1"/>
          </p:cNvSpPr>
          <p:nvPr>
            <p:ph type="body" idx="1"/>
          </p:nvPr>
        </p:nvSpPr>
        <p:spPr/>
        <p:txBody>
          <a:bodyPr/>
          <a:lstStyle/>
          <a:p>
            <a:r>
              <a:rPr lang="en-IE" dirty="0"/>
              <a:t>End customer experience</a:t>
            </a:r>
          </a:p>
        </p:txBody>
      </p:sp>
    </p:spTree>
    <p:extLst>
      <p:ext uri="{BB962C8B-B14F-4D97-AF65-F5344CB8AC3E}">
        <p14:creationId xmlns:p14="http://schemas.microsoft.com/office/powerpoint/2010/main" val="138845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306B-E045-313B-D608-18209C4CFCF0}"/>
              </a:ext>
            </a:extLst>
          </p:cNvPr>
          <p:cNvSpPr>
            <a:spLocks noGrp="1"/>
          </p:cNvSpPr>
          <p:nvPr>
            <p:ph type="title"/>
          </p:nvPr>
        </p:nvSpPr>
        <p:spPr>
          <a:xfrm>
            <a:off x="148087" y="103517"/>
            <a:ext cx="10515600" cy="600075"/>
          </a:xfrm>
        </p:spPr>
        <p:txBody>
          <a:bodyPr>
            <a:normAutofit fontScale="90000"/>
          </a:bodyPr>
          <a:lstStyle/>
          <a:p>
            <a:r>
              <a:rPr lang="en-IE" dirty="0"/>
              <a:t>M365 tenant location</a:t>
            </a:r>
          </a:p>
        </p:txBody>
      </p:sp>
      <p:pic>
        <p:nvPicPr>
          <p:cNvPr id="7" name="Picture 6">
            <a:extLst>
              <a:ext uri="{FF2B5EF4-FFF2-40B4-BE49-F238E27FC236}">
                <a16:creationId xmlns:a16="http://schemas.microsoft.com/office/drawing/2014/main" id="{F38618E4-EBF9-C147-36C3-3DEE0B32AB90}"/>
              </a:ext>
            </a:extLst>
          </p:cNvPr>
          <p:cNvPicPr>
            <a:picLocks noChangeAspect="1"/>
          </p:cNvPicPr>
          <p:nvPr/>
        </p:nvPicPr>
        <p:blipFill>
          <a:blip r:embed="rId3"/>
          <a:stretch>
            <a:fillRect/>
          </a:stretch>
        </p:blipFill>
        <p:spPr>
          <a:xfrm>
            <a:off x="982672" y="756712"/>
            <a:ext cx="10226656" cy="586428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1270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64807-06D3-826C-8F12-C08F5E8838F1}"/>
              </a:ext>
            </a:extLst>
          </p:cNvPr>
          <p:cNvSpPr>
            <a:spLocks noGrp="1"/>
          </p:cNvSpPr>
          <p:nvPr>
            <p:ph type="title"/>
          </p:nvPr>
        </p:nvSpPr>
        <p:spPr>
          <a:xfrm>
            <a:off x="75149" y="194858"/>
            <a:ext cx="10515600" cy="587112"/>
          </a:xfrm>
        </p:spPr>
        <p:txBody>
          <a:bodyPr>
            <a:normAutofit fontScale="90000"/>
          </a:bodyPr>
          <a:lstStyle/>
          <a:p>
            <a:r>
              <a:rPr lang="en-IE" dirty="0"/>
              <a:t>PBI Capacity Settings</a:t>
            </a:r>
          </a:p>
        </p:txBody>
      </p:sp>
      <p:pic>
        <p:nvPicPr>
          <p:cNvPr id="5" name="Content Placeholder 4">
            <a:extLst>
              <a:ext uri="{FF2B5EF4-FFF2-40B4-BE49-F238E27FC236}">
                <a16:creationId xmlns:a16="http://schemas.microsoft.com/office/drawing/2014/main" id="{0634FB0A-E9A6-4966-A4E6-81C6567710ED}"/>
              </a:ext>
            </a:extLst>
          </p:cNvPr>
          <p:cNvPicPr>
            <a:picLocks noGrp="1" noChangeAspect="1"/>
          </p:cNvPicPr>
          <p:nvPr>
            <p:ph idx="1"/>
          </p:nvPr>
        </p:nvPicPr>
        <p:blipFill>
          <a:blip r:embed="rId3"/>
          <a:stretch>
            <a:fillRect/>
          </a:stretch>
        </p:blipFill>
        <p:spPr>
          <a:xfrm>
            <a:off x="306572" y="869616"/>
            <a:ext cx="6625588" cy="2695836"/>
          </a:xfrm>
        </p:spPr>
      </p:pic>
    </p:spTree>
    <p:extLst>
      <p:ext uri="{BB962C8B-B14F-4D97-AF65-F5344CB8AC3E}">
        <p14:creationId xmlns:p14="http://schemas.microsoft.com/office/powerpoint/2010/main" val="54773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3D5C-1BAF-422F-531A-656FCB67FB4C}"/>
              </a:ext>
            </a:extLst>
          </p:cNvPr>
          <p:cNvSpPr>
            <a:spLocks noGrp="1"/>
          </p:cNvSpPr>
          <p:nvPr>
            <p:ph type="title"/>
          </p:nvPr>
        </p:nvSpPr>
        <p:spPr>
          <a:xfrm>
            <a:off x="182970" y="201881"/>
            <a:ext cx="6209363" cy="1415251"/>
          </a:xfrm>
        </p:spPr>
        <p:txBody>
          <a:bodyPr>
            <a:normAutofit/>
          </a:bodyPr>
          <a:lstStyle/>
          <a:p>
            <a:r>
              <a:rPr lang="en-IE" sz="3600" b="1" dirty="0"/>
              <a:t>Create Fabric on Azure Portal</a:t>
            </a:r>
          </a:p>
        </p:txBody>
      </p:sp>
      <p:pic>
        <p:nvPicPr>
          <p:cNvPr id="5" name="Picture 4">
            <a:extLst>
              <a:ext uri="{FF2B5EF4-FFF2-40B4-BE49-F238E27FC236}">
                <a16:creationId xmlns:a16="http://schemas.microsoft.com/office/drawing/2014/main" id="{B4C60CB1-F2AC-D9FE-7A1B-1626E0720ED6}"/>
              </a:ext>
            </a:extLst>
          </p:cNvPr>
          <p:cNvPicPr>
            <a:picLocks noChangeAspect="1"/>
          </p:cNvPicPr>
          <p:nvPr/>
        </p:nvPicPr>
        <p:blipFill>
          <a:blip r:embed="rId3"/>
          <a:stretch>
            <a:fillRect/>
          </a:stretch>
        </p:blipFill>
        <p:spPr>
          <a:xfrm>
            <a:off x="265457" y="2517271"/>
            <a:ext cx="5175313" cy="182345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5FD7142-EA22-86DC-B334-535A9C83EC67}"/>
              </a:ext>
            </a:extLst>
          </p:cNvPr>
          <p:cNvPicPr>
            <a:picLocks noChangeAspect="1"/>
          </p:cNvPicPr>
          <p:nvPr/>
        </p:nvPicPr>
        <p:blipFill>
          <a:blip r:embed="rId4"/>
          <a:stretch>
            <a:fillRect/>
          </a:stretch>
        </p:blipFill>
        <p:spPr>
          <a:xfrm>
            <a:off x="6688718" y="201882"/>
            <a:ext cx="5237825" cy="6454235"/>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8F036482-E595-0997-01E0-F44AE177D062}"/>
              </a:ext>
            </a:extLst>
          </p:cNvPr>
          <p:cNvSpPr/>
          <p:nvPr/>
        </p:nvSpPr>
        <p:spPr>
          <a:xfrm>
            <a:off x="5734196" y="3125547"/>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905966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DCDBA-F697-6524-053F-9FE2135F1C92}"/>
              </a:ext>
            </a:extLst>
          </p:cNvPr>
          <p:cNvSpPr>
            <a:spLocks noGrp="1"/>
          </p:cNvSpPr>
          <p:nvPr>
            <p:ph type="title"/>
          </p:nvPr>
        </p:nvSpPr>
        <p:spPr>
          <a:xfrm>
            <a:off x="838200" y="365125"/>
            <a:ext cx="10515600" cy="827571"/>
          </a:xfrm>
        </p:spPr>
        <p:txBody>
          <a:bodyPr/>
          <a:lstStyle/>
          <a:p>
            <a:r>
              <a:rPr lang="en-IE" dirty="0"/>
              <a:t>Choose Capacity (preview! June’23)</a:t>
            </a:r>
          </a:p>
        </p:txBody>
      </p:sp>
      <p:pic>
        <p:nvPicPr>
          <p:cNvPr id="5" name="Picture 4">
            <a:extLst>
              <a:ext uri="{FF2B5EF4-FFF2-40B4-BE49-F238E27FC236}">
                <a16:creationId xmlns:a16="http://schemas.microsoft.com/office/drawing/2014/main" id="{20F8ECD6-5AEB-AE15-9FF4-385CD53A9A5C}"/>
              </a:ext>
            </a:extLst>
          </p:cNvPr>
          <p:cNvPicPr>
            <a:picLocks noChangeAspect="1"/>
          </p:cNvPicPr>
          <p:nvPr/>
        </p:nvPicPr>
        <p:blipFill>
          <a:blip r:embed="rId3"/>
          <a:stretch>
            <a:fillRect/>
          </a:stretch>
        </p:blipFill>
        <p:spPr>
          <a:xfrm>
            <a:off x="1928191" y="1497978"/>
            <a:ext cx="7636982" cy="4252271"/>
          </a:xfrm>
          <a:prstGeom prst="rect">
            <a:avLst/>
          </a:prstGeom>
        </p:spPr>
      </p:pic>
    </p:spTree>
    <p:extLst>
      <p:ext uri="{BB962C8B-B14F-4D97-AF65-F5344CB8AC3E}">
        <p14:creationId xmlns:p14="http://schemas.microsoft.com/office/powerpoint/2010/main" val="193993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127AD-E722-4F39-8A6C-A55AFB49A781}"/>
              </a:ext>
            </a:extLst>
          </p:cNvPr>
          <p:cNvSpPr>
            <a:spLocks noGrp="1"/>
          </p:cNvSpPr>
          <p:nvPr>
            <p:ph type="title"/>
          </p:nvPr>
        </p:nvSpPr>
        <p:spPr>
          <a:xfrm>
            <a:off x="838200" y="365125"/>
            <a:ext cx="10515600" cy="727075"/>
          </a:xfrm>
        </p:spPr>
        <p:txBody>
          <a:bodyPr/>
          <a:lstStyle/>
          <a:p>
            <a:r>
              <a:rPr lang="en-IE" dirty="0"/>
              <a:t>Capacity can be paused!</a:t>
            </a:r>
          </a:p>
        </p:txBody>
      </p:sp>
      <p:pic>
        <p:nvPicPr>
          <p:cNvPr id="5" name="Picture 4">
            <a:extLst>
              <a:ext uri="{FF2B5EF4-FFF2-40B4-BE49-F238E27FC236}">
                <a16:creationId xmlns:a16="http://schemas.microsoft.com/office/drawing/2014/main" id="{637BB661-010F-078E-0C87-DA31E022B385}"/>
              </a:ext>
            </a:extLst>
          </p:cNvPr>
          <p:cNvPicPr>
            <a:picLocks noChangeAspect="1"/>
          </p:cNvPicPr>
          <p:nvPr/>
        </p:nvPicPr>
        <p:blipFill>
          <a:blip r:embed="rId3"/>
          <a:stretch>
            <a:fillRect/>
          </a:stretch>
        </p:blipFill>
        <p:spPr>
          <a:xfrm>
            <a:off x="2374715" y="1552542"/>
            <a:ext cx="7136867" cy="4593200"/>
          </a:xfrm>
          <a:prstGeom prst="rect">
            <a:avLst/>
          </a:prstGeom>
        </p:spPr>
      </p:pic>
    </p:spTree>
    <p:extLst>
      <p:ext uri="{BB962C8B-B14F-4D97-AF65-F5344CB8AC3E}">
        <p14:creationId xmlns:p14="http://schemas.microsoft.com/office/powerpoint/2010/main" val="3823807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56AA0-552D-7D7E-1C8A-FD07D83367E9}"/>
              </a:ext>
            </a:extLst>
          </p:cNvPr>
          <p:cNvSpPr>
            <a:spLocks noGrp="1"/>
          </p:cNvSpPr>
          <p:nvPr>
            <p:ph type="title"/>
          </p:nvPr>
        </p:nvSpPr>
        <p:spPr>
          <a:xfrm>
            <a:off x="229815" y="232257"/>
            <a:ext cx="10515600" cy="582405"/>
          </a:xfrm>
        </p:spPr>
        <p:txBody>
          <a:bodyPr>
            <a:normAutofit fontScale="90000"/>
          </a:bodyPr>
          <a:lstStyle/>
          <a:p>
            <a:r>
              <a:rPr lang="en-IE" dirty="0"/>
              <a:t>PowerBI Admin page</a:t>
            </a:r>
          </a:p>
        </p:txBody>
      </p:sp>
      <p:pic>
        <p:nvPicPr>
          <p:cNvPr id="5" name="Picture 4">
            <a:extLst>
              <a:ext uri="{FF2B5EF4-FFF2-40B4-BE49-F238E27FC236}">
                <a16:creationId xmlns:a16="http://schemas.microsoft.com/office/drawing/2014/main" id="{6F2F8190-40DC-D57B-D8E9-98DC17BC9C81}"/>
              </a:ext>
            </a:extLst>
          </p:cNvPr>
          <p:cNvPicPr>
            <a:picLocks noChangeAspect="1"/>
          </p:cNvPicPr>
          <p:nvPr/>
        </p:nvPicPr>
        <p:blipFill>
          <a:blip r:embed="rId3"/>
          <a:stretch>
            <a:fillRect/>
          </a:stretch>
        </p:blipFill>
        <p:spPr>
          <a:xfrm>
            <a:off x="5546793" y="523460"/>
            <a:ext cx="6415392" cy="5811079"/>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C980F8E9-8C81-D9DB-A816-BE3BDD69B3BE}"/>
              </a:ext>
            </a:extLst>
          </p:cNvPr>
          <p:cNvSpPr txBox="1"/>
          <p:nvPr/>
        </p:nvSpPr>
        <p:spPr>
          <a:xfrm>
            <a:off x="324678" y="1179270"/>
            <a:ext cx="4386469" cy="1477328"/>
          </a:xfrm>
          <a:prstGeom prst="rect">
            <a:avLst/>
          </a:prstGeom>
          <a:noFill/>
        </p:spPr>
        <p:txBody>
          <a:bodyPr wrap="square" rtlCol="0">
            <a:spAutoFit/>
          </a:bodyPr>
          <a:lstStyle/>
          <a:p>
            <a:r>
              <a:rPr lang="en-IE" dirty="0"/>
              <a:t>App.powerbi.com</a:t>
            </a:r>
          </a:p>
          <a:p>
            <a:endParaRPr lang="en-IE" dirty="0"/>
          </a:p>
          <a:p>
            <a:r>
              <a:rPr lang="en-IE" dirty="0"/>
              <a:t>Workspace Settings </a:t>
            </a:r>
          </a:p>
          <a:p>
            <a:endParaRPr lang="en-IE" dirty="0"/>
          </a:p>
          <a:p>
            <a:r>
              <a:rPr lang="en-IE" dirty="0"/>
              <a:t>Premium</a:t>
            </a:r>
          </a:p>
        </p:txBody>
      </p:sp>
    </p:spTree>
    <p:extLst>
      <p:ext uri="{BB962C8B-B14F-4D97-AF65-F5344CB8AC3E}">
        <p14:creationId xmlns:p14="http://schemas.microsoft.com/office/powerpoint/2010/main" val="1720178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2034-9E90-3004-FFCB-0C1943EA3296}"/>
              </a:ext>
            </a:extLst>
          </p:cNvPr>
          <p:cNvSpPr>
            <a:spLocks noGrp="1"/>
          </p:cNvSpPr>
          <p:nvPr>
            <p:ph type="title"/>
          </p:nvPr>
        </p:nvSpPr>
        <p:spPr>
          <a:xfrm>
            <a:off x="158469" y="118431"/>
            <a:ext cx="10515600" cy="884981"/>
          </a:xfrm>
        </p:spPr>
        <p:txBody>
          <a:bodyPr/>
          <a:lstStyle/>
          <a:p>
            <a:r>
              <a:rPr lang="en-IE" dirty="0"/>
              <a:t>Spark Settings</a:t>
            </a:r>
          </a:p>
        </p:txBody>
      </p:sp>
      <p:sp>
        <p:nvSpPr>
          <p:cNvPr id="3" name="Content Placeholder 2">
            <a:extLst>
              <a:ext uri="{FF2B5EF4-FFF2-40B4-BE49-F238E27FC236}">
                <a16:creationId xmlns:a16="http://schemas.microsoft.com/office/drawing/2014/main" id="{CA0DF66C-2EA2-8B93-5F25-BFC33C975BEA}"/>
              </a:ext>
            </a:extLst>
          </p:cNvPr>
          <p:cNvSpPr>
            <a:spLocks noGrp="1"/>
          </p:cNvSpPr>
          <p:nvPr>
            <p:ph idx="1"/>
          </p:nvPr>
        </p:nvSpPr>
        <p:spPr>
          <a:xfrm>
            <a:off x="277267" y="1184385"/>
            <a:ext cx="4885452" cy="5451083"/>
          </a:xfrm>
        </p:spPr>
        <p:txBody>
          <a:bodyPr/>
          <a:lstStyle/>
          <a:p>
            <a:endParaRPr lang="en-IE" dirty="0"/>
          </a:p>
        </p:txBody>
      </p:sp>
      <p:pic>
        <p:nvPicPr>
          <p:cNvPr id="7" name="Picture 6">
            <a:extLst>
              <a:ext uri="{FF2B5EF4-FFF2-40B4-BE49-F238E27FC236}">
                <a16:creationId xmlns:a16="http://schemas.microsoft.com/office/drawing/2014/main" id="{F922EDBC-CC20-9875-FF2C-D728B92FA259}"/>
              </a:ext>
            </a:extLst>
          </p:cNvPr>
          <p:cNvPicPr>
            <a:picLocks noChangeAspect="1"/>
          </p:cNvPicPr>
          <p:nvPr/>
        </p:nvPicPr>
        <p:blipFill>
          <a:blip r:embed="rId3"/>
          <a:stretch>
            <a:fillRect/>
          </a:stretch>
        </p:blipFill>
        <p:spPr>
          <a:xfrm>
            <a:off x="5788529" y="299405"/>
            <a:ext cx="6126204" cy="62591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34921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5C01-920C-76C9-591D-0D5732458339}"/>
              </a:ext>
            </a:extLst>
          </p:cNvPr>
          <p:cNvSpPr>
            <a:spLocks noGrp="1"/>
          </p:cNvSpPr>
          <p:nvPr>
            <p:ph type="title"/>
          </p:nvPr>
        </p:nvSpPr>
        <p:spPr>
          <a:xfrm>
            <a:off x="41752" y="118520"/>
            <a:ext cx="5047357" cy="562517"/>
          </a:xfrm>
        </p:spPr>
        <p:txBody>
          <a:bodyPr>
            <a:normAutofit fontScale="90000"/>
          </a:bodyPr>
          <a:lstStyle/>
          <a:p>
            <a:r>
              <a:rPr lang="en-IE" b="1" dirty="0"/>
              <a:t>Org Access to Fabric</a:t>
            </a:r>
          </a:p>
        </p:txBody>
      </p:sp>
      <p:pic>
        <p:nvPicPr>
          <p:cNvPr id="5" name="Picture 4">
            <a:extLst>
              <a:ext uri="{FF2B5EF4-FFF2-40B4-BE49-F238E27FC236}">
                <a16:creationId xmlns:a16="http://schemas.microsoft.com/office/drawing/2014/main" id="{5C0FE70D-9DA9-3895-AD56-1568282C3D90}"/>
              </a:ext>
            </a:extLst>
          </p:cNvPr>
          <p:cNvPicPr>
            <a:picLocks noChangeAspect="1"/>
          </p:cNvPicPr>
          <p:nvPr/>
        </p:nvPicPr>
        <p:blipFill>
          <a:blip r:embed="rId3"/>
          <a:stretch>
            <a:fillRect/>
          </a:stretch>
        </p:blipFill>
        <p:spPr>
          <a:xfrm>
            <a:off x="715570" y="794582"/>
            <a:ext cx="2478636" cy="5483213"/>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2CB94F4A-7A81-3C93-F072-5D1B54EB3BA6}"/>
              </a:ext>
            </a:extLst>
          </p:cNvPr>
          <p:cNvPicPr>
            <a:picLocks noChangeAspect="1"/>
          </p:cNvPicPr>
          <p:nvPr/>
        </p:nvPicPr>
        <p:blipFill>
          <a:blip r:embed="rId4"/>
          <a:stretch>
            <a:fillRect/>
          </a:stretch>
        </p:blipFill>
        <p:spPr>
          <a:xfrm>
            <a:off x="6098088" y="118520"/>
            <a:ext cx="5799415" cy="6448130"/>
          </a:xfrm>
          <a:prstGeom prst="rect">
            <a:avLst/>
          </a:prstGeom>
          <a:effectLst>
            <a:outerShdw blurRad="50800" dist="38100" dir="2700000" algn="tl" rotWithShape="0">
              <a:prstClr val="black">
                <a:alpha val="40000"/>
              </a:prstClr>
            </a:outerShdw>
          </a:effectLst>
        </p:spPr>
      </p:pic>
      <p:sp>
        <p:nvSpPr>
          <p:cNvPr id="8" name="Arrow: Right 7">
            <a:extLst>
              <a:ext uri="{FF2B5EF4-FFF2-40B4-BE49-F238E27FC236}">
                <a16:creationId xmlns:a16="http://schemas.microsoft.com/office/drawing/2014/main" id="{ADAA8705-6EF0-42B9-AE81-63C63EAC7FAE}"/>
              </a:ext>
            </a:extLst>
          </p:cNvPr>
          <p:cNvSpPr/>
          <p:nvPr/>
        </p:nvSpPr>
        <p:spPr>
          <a:xfrm>
            <a:off x="4536017" y="3125548"/>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TextBox 8">
            <a:extLst>
              <a:ext uri="{FF2B5EF4-FFF2-40B4-BE49-F238E27FC236}">
                <a16:creationId xmlns:a16="http://schemas.microsoft.com/office/drawing/2014/main" id="{F23C667E-FDA7-6748-0E97-A9D48D4C09CB}"/>
              </a:ext>
            </a:extLst>
          </p:cNvPr>
          <p:cNvSpPr txBox="1"/>
          <p:nvPr/>
        </p:nvSpPr>
        <p:spPr>
          <a:xfrm>
            <a:off x="109239" y="6458833"/>
            <a:ext cx="7407760" cy="307777"/>
          </a:xfrm>
          <a:prstGeom prst="rect">
            <a:avLst/>
          </a:prstGeom>
          <a:noFill/>
        </p:spPr>
        <p:txBody>
          <a:bodyPr wrap="square">
            <a:spAutoFit/>
          </a:bodyPr>
          <a:lstStyle/>
          <a:p>
            <a:r>
              <a:rPr lang="en-US" sz="1400" dirty="0">
                <a:hlinkClick r:id="rId5"/>
              </a:rPr>
              <a:t>Enable Microsoft Fabric for your organization - Microsoft Fabric | Microsoft Learn</a:t>
            </a:r>
            <a:endParaRPr lang="en-US" sz="1400" dirty="0"/>
          </a:p>
        </p:txBody>
      </p:sp>
    </p:spTree>
    <p:extLst>
      <p:ext uri="{BB962C8B-B14F-4D97-AF65-F5344CB8AC3E}">
        <p14:creationId xmlns:p14="http://schemas.microsoft.com/office/powerpoint/2010/main" val="1791566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C35347-B7E7-9BF2-22D5-6390BF98C3C3}"/>
              </a:ext>
            </a:extLst>
          </p:cNvPr>
          <p:cNvSpPr>
            <a:spLocks noGrp="1"/>
          </p:cNvSpPr>
          <p:nvPr>
            <p:ph type="title"/>
          </p:nvPr>
        </p:nvSpPr>
        <p:spPr/>
        <p:txBody>
          <a:bodyPr/>
          <a:lstStyle/>
          <a:p>
            <a:r>
              <a:rPr lang="en-IE" dirty="0"/>
              <a:t>Why Fabric?</a:t>
            </a:r>
          </a:p>
        </p:txBody>
      </p:sp>
      <p:sp>
        <p:nvSpPr>
          <p:cNvPr id="5" name="Text Placeholder 4">
            <a:extLst>
              <a:ext uri="{FF2B5EF4-FFF2-40B4-BE49-F238E27FC236}">
                <a16:creationId xmlns:a16="http://schemas.microsoft.com/office/drawing/2014/main" id="{EEF263EB-A8D3-38ED-D5C1-4E9C91D76E0F}"/>
              </a:ext>
            </a:extLst>
          </p:cNvPr>
          <p:cNvSpPr>
            <a:spLocks noGrp="1"/>
          </p:cNvSpPr>
          <p:nvPr>
            <p:ph type="body" idx="1"/>
          </p:nvPr>
        </p:nvSpPr>
        <p:spPr/>
        <p:txBody>
          <a:bodyPr/>
          <a:lstStyle/>
          <a:p>
            <a:endParaRPr lang="en-IE"/>
          </a:p>
        </p:txBody>
      </p:sp>
    </p:spTree>
    <p:extLst>
      <p:ext uri="{BB962C8B-B14F-4D97-AF65-F5344CB8AC3E}">
        <p14:creationId xmlns:p14="http://schemas.microsoft.com/office/powerpoint/2010/main" val="3208285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CBB2-F5A4-D819-3D41-1913C89E7667}"/>
              </a:ext>
            </a:extLst>
          </p:cNvPr>
          <p:cNvSpPr>
            <a:spLocks noGrp="1"/>
          </p:cNvSpPr>
          <p:nvPr>
            <p:ph type="title"/>
          </p:nvPr>
        </p:nvSpPr>
        <p:spPr>
          <a:xfrm>
            <a:off x="838200" y="365126"/>
            <a:ext cx="10515600" cy="593418"/>
          </a:xfrm>
        </p:spPr>
        <p:txBody>
          <a:bodyPr>
            <a:normAutofit fontScale="90000"/>
          </a:bodyPr>
          <a:lstStyle/>
          <a:p>
            <a:r>
              <a:rPr lang="en-IE" dirty="0"/>
              <a:t>After install</a:t>
            </a:r>
          </a:p>
        </p:txBody>
      </p:sp>
      <p:pic>
        <p:nvPicPr>
          <p:cNvPr id="5" name="Picture 4">
            <a:extLst>
              <a:ext uri="{FF2B5EF4-FFF2-40B4-BE49-F238E27FC236}">
                <a16:creationId xmlns:a16="http://schemas.microsoft.com/office/drawing/2014/main" id="{76E6AC0C-71AA-B4B9-FFCF-5B0335505100}"/>
              </a:ext>
            </a:extLst>
          </p:cNvPr>
          <p:cNvPicPr>
            <a:picLocks noChangeAspect="1"/>
          </p:cNvPicPr>
          <p:nvPr/>
        </p:nvPicPr>
        <p:blipFill>
          <a:blip r:embed="rId3"/>
          <a:stretch>
            <a:fillRect/>
          </a:stretch>
        </p:blipFill>
        <p:spPr>
          <a:xfrm>
            <a:off x="417862" y="857643"/>
            <a:ext cx="2437770" cy="5685046"/>
          </a:xfrm>
          <a:prstGeom prst="rect">
            <a:avLst/>
          </a:prstGeom>
        </p:spPr>
      </p:pic>
    </p:spTree>
    <p:extLst>
      <p:ext uri="{BB962C8B-B14F-4D97-AF65-F5344CB8AC3E}">
        <p14:creationId xmlns:p14="http://schemas.microsoft.com/office/powerpoint/2010/main" val="3238893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7A0-0C9F-3F82-EE76-D770BEC256A7}"/>
              </a:ext>
            </a:extLst>
          </p:cNvPr>
          <p:cNvSpPr>
            <a:spLocks noGrp="1"/>
          </p:cNvSpPr>
          <p:nvPr>
            <p:ph type="title"/>
          </p:nvPr>
        </p:nvSpPr>
        <p:spPr>
          <a:xfrm>
            <a:off x="465298" y="271993"/>
            <a:ext cx="10515600" cy="659342"/>
          </a:xfrm>
        </p:spPr>
        <p:txBody>
          <a:bodyPr>
            <a:normAutofit fontScale="90000"/>
          </a:bodyPr>
          <a:lstStyle/>
          <a:p>
            <a:r>
              <a:rPr lang="en-IE" b="1" dirty="0"/>
              <a:t>Create Lakehouse</a:t>
            </a:r>
          </a:p>
        </p:txBody>
      </p:sp>
      <p:pic>
        <p:nvPicPr>
          <p:cNvPr id="5" name="Picture 4">
            <a:extLst>
              <a:ext uri="{FF2B5EF4-FFF2-40B4-BE49-F238E27FC236}">
                <a16:creationId xmlns:a16="http://schemas.microsoft.com/office/drawing/2014/main" id="{2F787088-61A5-B9A3-BAB2-B47110F3F86B}"/>
              </a:ext>
            </a:extLst>
          </p:cNvPr>
          <p:cNvPicPr>
            <a:picLocks noChangeAspect="1"/>
          </p:cNvPicPr>
          <p:nvPr/>
        </p:nvPicPr>
        <p:blipFill>
          <a:blip r:embed="rId3"/>
          <a:stretch>
            <a:fillRect/>
          </a:stretch>
        </p:blipFill>
        <p:spPr>
          <a:xfrm>
            <a:off x="175367" y="1537941"/>
            <a:ext cx="5088039" cy="3960535"/>
          </a:xfrm>
          <a:prstGeom prst="rect">
            <a:avLst/>
          </a:prstGeom>
        </p:spPr>
      </p:pic>
      <p:pic>
        <p:nvPicPr>
          <p:cNvPr id="6" name="Picture 5">
            <a:extLst>
              <a:ext uri="{FF2B5EF4-FFF2-40B4-BE49-F238E27FC236}">
                <a16:creationId xmlns:a16="http://schemas.microsoft.com/office/drawing/2014/main" id="{368E9FE0-77C1-9F75-3891-6FCB2A6E59BC}"/>
              </a:ext>
            </a:extLst>
          </p:cNvPr>
          <p:cNvPicPr>
            <a:picLocks noChangeAspect="1"/>
          </p:cNvPicPr>
          <p:nvPr/>
        </p:nvPicPr>
        <p:blipFill>
          <a:blip r:embed="rId4"/>
          <a:stretch>
            <a:fillRect/>
          </a:stretch>
        </p:blipFill>
        <p:spPr>
          <a:xfrm>
            <a:off x="7321986" y="2114723"/>
            <a:ext cx="4230677" cy="2806969"/>
          </a:xfrm>
          <a:prstGeom prst="rect">
            <a:avLst/>
          </a:prstGeom>
        </p:spPr>
      </p:pic>
      <p:sp>
        <p:nvSpPr>
          <p:cNvPr id="7" name="Arrow: Right 6">
            <a:extLst>
              <a:ext uri="{FF2B5EF4-FFF2-40B4-BE49-F238E27FC236}">
                <a16:creationId xmlns:a16="http://schemas.microsoft.com/office/drawing/2014/main" id="{DABD06E6-7F37-00D6-5556-BE9284096CB6}"/>
              </a:ext>
            </a:extLst>
          </p:cNvPr>
          <p:cNvSpPr/>
          <p:nvPr/>
        </p:nvSpPr>
        <p:spPr>
          <a:xfrm>
            <a:off x="5723098" y="3214755"/>
            <a:ext cx="833480" cy="606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1080235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13D96-3D0E-BD99-C18C-E0AF4072EEAE}"/>
              </a:ext>
            </a:extLst>
          </p:cNvPr>
          <p:cNvSpPr>
            <a:spLocks noGrp="1"/>
          </p:cNvSpPr>
          <p:nvPr>
            <p:ph type="title"/>
          </p:nvPr>
        </p:nvSpPr>
        <p:spPr/>
        <p:txBody>
          <a:bodyPr/>
          <a:lstStyle/>
          <a:p>
            <a:r>
              <a:rPr lang="en-IE" dirty="0"/>
              <a:t>SQL Endpoint</a:t>
            </a:r>
          </a:p>
        </p:txBody>
      </p:sp>
      <p:sp>
        <p:nvSpPr>
          <p:cNvPr id="5" name="Text Placeholder 4">
            <a:extLst>
              <a:ext uri="{FF2B5EF4-FFF2-40B4-BE49-F238E27FC236}">
                <a16:creationId xmlns:a16="http://schemas.microsoft.com/office/drawing/2014/main" id="{A3AE9931-CAE2-C978-E4A3-40F6D43A2EE1}"/>
              </a:ext>
            </a:extLst>
          </p:cNvPr>
          <p:cNvSpPr>
            <a:spLocks noGrp="1"/>
          </p:cNvSpPr>
          <p:nvPr>
            <p:ph type="body" idx="1"/>
          </p:nvPr>
        </p:nvSpPr>
        <p:spPr/>
        <p:txBody>
          <a:bodyPr/>
          <a:lstStyle/>
          <a:p>
            <a:r>
              <a:rPr lang="en-IE" dirty="0"/>
              <a:t>How do I connect?</a:t>
            </a:r>
          </a:p>
        </p:txBody>
      </p:sp>
    </p:spTree>
    <p:extLst>
      <p:ext uri="{BB962C8B-B14F-4D97-AF65-F5344CB8AC3E}">
        <p14:creationId xmlns:p14="http://schemas.microsoft.com/office/powerpoint/2010/main" val="4110342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7B14-073F-91E0-4914-E4C97675BA1E}"/>
              </a:ext>
            </a:extLst>
          </p:cNvPr>
          <p:cNvSpPr>
            <a:spLocks noGrp="1"/>
          </p:cNvSpPr>
          <p:nvPr>
            <p:ph type="title"/>
          </p:nvPr>
        </p:nvSpPr>
        <p:spPr>
          <a:xfrm>
            <a:off x="211667" y="171612"/>
            <a:ext cx="10515600" cy="693208"/>
          </a:xfrm>
        </p:spPr>
        <p:txBody>
          <a:bodyPr>
            <a:normAutofit fontScale="90000"/>
          </a:bodyPr>
          <a:lstStyle/>
          <a:p>
            <a:r>
              <a:rPr lang="en-IE" b="1" dirty="0"/>
              <a:t>SQL Endpoint</a:t>
            </a:r>
          </a:p>
        </p:txBody>
      </p:sp>
      <p:pic>
        <p:nvPicPr>
          <p:cNvPr id="5" name="Picture 4">
            <a:extLst>
              <a:ext uri="{FF2B5EF4-FFF2-40B4-BE49-F238E27FC236}">
                <a16:creationId xmlns:a16="http://schemas.microsoft.com/office/drawing/2014/main" id="{50F1AA97-4A23-D392-7A7E-FB50EAB41FE1}"/>
              </a:ext>
            </a:extLst>
          </p:cNvPr>
          <p:cNvPicPr>
            <a:picLocks noChangeAspect="1"/>
          </p:cNvPicPr>
          <p:nvPr/>
        </p:nvPicPr>
        <p:blipFill>
          <a:blip r:embed="rId3"/>
          <a:stretch>
            <a:fillRect/>
          </a:stretch>
        </p:blipFill>
        <p:spPr>
          <a:xfrm>
            <a:off x="59342" y="1858947"/>
            <a:ext cx="3513291" cy="3140104"/>
          </a:xfrm>
          <a:prstGeom prst="rect">
            <a:avLst/>
          </a:prstGeom>
        </p:spPr>
      </p:pic>
      <p:pic>
        <p:nvPicPr>
          <p:cNvPr id="9" name="Picture 8">
            <a:extLst>
              <a:ext uri="{FF2B5EF4-FFF2-40B4-BE49-F238E27FC236}">
                <a16:creationId xmlns:a16="http://schemas.microsoft.com/office/drawing/2014/main" id="{989D7176-8B16-2BAF-6312-CA844ED4029E}"/>
              </a:ext>
            </a:extLst>
          </p:cNvPr>
          <p:cNvPicPr>
            <a:picLocks noChangeAspect="1"/>
          </p:cNvPicPr>
          <p:nvPr/>
        </p:nvPicPr>
        <p:blipFill>
          <a:blip r:embed="rId4"/>
          <a:stretch>
            <a:fillRect/>
          </a:stretch>
        </p:blipFill>
        <p:spPr>
          <a:xfrm>
            <a:off x="4728003" y="864820"/>
            <a:ext cx="7404655" cy="5128359"/>
          </a:xfrm>
          <a:prstGeom prst="rect">
            <a:avLst/>
          </a:prstGeom>
        </p:spPr>
      </p:pic>
      <p:sp>
        <p:nvSpPr>
          <p:cNvPr id="10" name="Arrow: Right 9">
            <a:extLst>
              <a:ext uri="{FF2B5EF4-FFF2-40B4-BE49-F238E27FC236}">
                <a16:creationId xmlns:a16="http://schemas.microsoft.com/office/drawing/2014/main" id="{82A78CBF-8A02-9DED-057E-9C22622B1967}"/>
              </a:ext>
            </a:extLst>
          </p:cNvPr>
          <p:cNvSpPr/>
          <p:nvPr/>
        </p:nvSpPr>
        <p:spPr>
          <a:xfrm>
            <a:off x="3735238" y="3165894"/>
            <a:ext cx="871268" cy="759125"/>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E"/>
          </a:p>
        </p:txBody>
      </p:sp>
    </p:spTree>
    <p:extLst>
      <p:ext uri="{BB962C8B-B14F-4D97-AF65-F5344CB8AC3E}">
        <p14:creationId xmlns:p14="http://schemas.microsoft.com/office/powerpoint/2010/main" val="423998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16CE-507F-BE5B-D964-B6FBADD8B3BC}"/>
              </a:ext>
            </a:extLst>
          </p:cNvPr>
          <p:cNvSpPr>
            <a:spLocks noGrp="1"/>
          </p:cNvSpPr>
          <p:nvPr>
            <p:ph type="title"/>
          </p:nvPr>
        </p:nvSpPr>
        <p:spPr>
          <a:xfrm>
            <a:off x="138212" y="150681"/>
            <a:ext cx="10515600" cy="530356"/>
          </a:xfrm>
        </p:spPr>
        <p:txBody>
          <a:bodyPr>
            <a:normAutofit fontScale="90000"/>
          </a:bodyPr>
          <a:lstStyle/>
          <a:p>
            <a:r>
              <a:rPr lang="en-IE" dirty="0"/>
              <a:t>Alternatively</a:t>
            </a:r>
          </a:p>
        </p:txBody>
      </p:sp>
      <p:pic>
        <p:nvPicPr>
          <p:cNvPr id="5" name="Picture 4">
            <a:extLst>
              <a:ext uri="{FF2B5EF4-FFF2-40B4-BE49-F238E27FC236}">
                <a16:creationId xmlns:a16="http://schemas.microsoft.com/office/drawing/2014/main" id="{D83A6116-18A8-0D9E-75E6-01B0CC55AB7A}"/>
              </a:ext>
            </a:extLst>
          </p:cNvPr>
          <p:cNvPicPr>
            <a:picLocks noChangeAspect="1"/>
          </p:cNvPicPr>
          <p:nvPr/>
        </p:nvPicPr>
        <p:blipFill>
          <a:blip r:embed="rId2"/>
          <a:stretch>
            <a:fillRect/>
          </a:stretch>
        </p:blipFill>
        <p:spPr>
          <a:xfrm>
            <a:off x="227175" y="1162492"/>
            <a:ext cx="4369690" cy="4649974"/>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C4EF004C-3662-3273-9C17-CF501AF95BD3}"/>
              </a:ext>
            </a:extLst>
          </p:cNvPr>
          <p:cNvPicPr>
            <a:picLocks noChangeAspect="1"/>
          </p:cNvPicPr>
          <p:nvPr/>
        </p:nvPicPr>
        <p:blipFill>
          <a:blip r:embed="rId3"/>
          <a:stretch>
            <a:fillRect/>
          </a:stretch>
        </p:blipFill>
        <p:spPr>
          <a:xfrm>
            <a:off x="4811554" y="3659870"/>
            <a:ext cx="7153271" cy="2877328"/>
          </a:xfrm>
          <a:prstGeom prst="rect">
            <a:avLst/>
          </a:prstGeom>
          <a:effectLst>
            <a:outerShdw blurRad="50800" dist="38100" dir="2700000" algn="tl" rotWithShape="0">
              <a:prstClr val="black">
                <a:alpha val="40000"/>
              </a:prstClr>
            </a:outerShdw>
          </a:effectLst>
        </p:spPr>
      </p:pic>
      <p:sp>
        <p:nvSpPr>
          <p:cNvPr id="9" name="Arrow: Bent 8">
            <a:extLst>
              <a:ext uri="{FF2B5EF4-FFF2-40B4-BE49-F238E27FC236}">
                <a16:creationId xmlns:a16="http://schemas.microsoft.com/office/drawing/2014/main" id="{3DCA20C4-C5E2-50F2-74CD-52168DB34977}"/>
              </a:ext>
            </a:extLst>
          </p:cNvPr>
          <p:cNvSpPr/>
          <p:nvPr/>
        </p:nvSpPr>
        <p:spPr>
          <a:xfrm rot="5400000">
            <a:off x="4787831" y="192584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3890150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B184-29CF-4664-6B11-E45B95AD0F99}"/>
              </a:ext>
            </a:extLst>
          </p:cNvPr>
          <p:cNvSpPr>
            <a:spLocks noGrp="1"/>
          </p:cNvSpPr>
          <p:nvPr>
            <p:ph type="title"/>
          </p:nvPr>
        </p:nvSpPr>
        <p:spPr>
          <a:xfrm>
            <a:off x="6774861" y="150471"/>
            <a:ext cx="5122333" cy="811742"/>
          </a:xfrm>
        </p:spPr>
        <p:txBody>
          <a:bodyPr/>
          <a:lstStyle/>
          <a:p>
            <a:pPr algn="r"/>
            <a:r>
              <a:rPr lang="en-IE" b="1" dirty="0"/>
              <a:t>SSMS Connectivity</a:t>
            </a:r>
          </a:p>
        </p:txBody>
      </p:sp>
      <p:pic>
        <p:nvPicPr>
          <p:cNvPr id="7" name="Picture 6">
            <a:extLst>
              <a:ext uri="{FF2B5EF4-FFF2-40B4-BE49-F238E27FC236}">
                <a16:creationId xmlns:a16="http://schemas.microsoft.com/office/drawing/2014/main" id="{C30842B4-A819-4400-FF3D-04679CCF770B}"/>
              </a:ext>
            </a:extLst>
          </p:cNvPr>
          <p:cNvPicPr>
            <a:picLocks noChangeAspect="1"/>
          </p:cNvPicPr>
          <p:nvPr/>
        </p:nvPicPr>
        <p:blipFill>
          <a:blip r:embed="rId3"/>
          <a:stretch>
            <a:fillRect/>
          </a:stretch>
        </p:blipFill>
        <p:spPr>
          <a:xfrm>
            <a:off x="159340" y="98800"/>
            <a:ext cx="4442096" cy="2906867"/>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E5EE8C32-B240-1CB2-A4D5-C5428C57C195}"/>
              </a:ext>
            </a:extLst>
          </p:cNvPr>
          <p:cNvPicPr>
            <a:picLocks noChangeAspect="1"/>
          </p:cNvPicPr>
          <p:nvPr/>
        </p:nvPicPr>
        <p:blipFill>
          <a:blip r:embed="rId4"/>
          <a:stretch>
            <a:fillRect/>
          </a:stretch>
        </p:blipFill>
        <p:spPr>
          <a:xfrm>
            <a:off x="4329822" y="2152462"/>
            <a:ext cx="7635105" cy="4555067"/>
          </a:xfrm>
          <a:prstGeom prst="rect">
            <a:avLst/>
          </a:prstGeom>
          <a:effectLst>
            <a:outerShdw blurRad="50800" dist="38100" dir="2700000" algn="tl" rotWithShape="0">
              <a:prstClr val="black">
                <a:alpha val="40000"/>
              </a:prstClr>
            </a:outerShdw>
          </a:effectLst>
        </p:spPr>
      </p:pic>
      <p:sp>
        <p:nvSpPr>
          <p:cNvPr id="10" name="Arrow: Bent 9">
            <a:extLst>
              <a:ext uri="{FF2B5EF4-FFF2-40B4-BE49-F238E27FC236}">
                <a16:creationId xmlns:a16="http://schemas.microsoft.com/office/drawing/2014/main" id="{FE92FDC8-0BD1-391A-267A-64D4B01D1660}"/>
              </a:ext>
            </a:extLst>
          </p:cNvPr>
          <p:cNvSpPr/>
          <p:nvPr/>
        </p:nvSpPr>
        <p:spPr>
          <a:xfrm rot="10800000" flipH="1">
            <a:off x="2448969" y="3429000"/>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85588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AD93-252A-1EF4-ED54-EA8664830EF6}"/>
              </a:ext>
            </a:extLst>
          </p:cNvPr>
          <p:cNvSpPr>
            <a:spLocks noGrp="1"/>
          </p:cNvSpPr>
          <p:nvPr>
            <p:ph type="title"/>
          </p:nvPr>
        </p:nvSpPr>
        <p:spPr>
          <a:xfrm>
            <a:off x="1483242" y="145385"/>
            <a:ext cx="10515600" cy="655601"/>
          </a:xfrm>
        </p:spPr>
        <p:txBody>
          <a:bodyPr>
            <a:normAutofit fontScale="90000"/>
          </a:bodyPr>
          <a:lstStyle/>
          <a:p>
            <a:pPr algn="r"/>
            <a:r>
              <a:rPr lang="en-IE" b="1" dirty="0"/>
              <a:t>Azure Data Studio</a:t>
            </a:r>
          </a:p>
        </p:txBody>
      </p:sp>
      <p:pic>
        <p:nvPicPr>
          <p:cNvPr id="5" name="Picture 4">
            <a:extLst>
              <a:ext uri="{FF2B5EF4-FFF2-40B4-BE49-F238E27FC236}">
                <a16:creationId xmlns:a16="http://schemas.microsoft.com/office/drawing/2014/main" id="{B366F2FF-3BAB-B7C3-82B5-E1813283570F}"/>
              </a:ext>
            </a:extLst>
          </p:cNvPr>
          <p:cNvPicPr>
            <a:picLocks noChangeAspect="1"/>
          </p:cNvPicPr>
          <p:nvPr/>
        </p:nvPicPr>
        <p:blipFill>
          <a:blip r:embed="rId3"/>
          <a:stretch>
            <a:fillRect/>
          </a:stretch>
        </p:blipFill>
        <p:spPr>
          <a:xfrm>
            <a:off x="115186" y="239159"/>
            <a:ext cx="4276264" cy="3898605"/>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0545F35-87E6-6A76-C7ED-3F9C0E742A4E}"/>
              </a:ext>
            </a:extLst>
          </p:cNvPr>
          <p:cNvPicPr>
            <a:picLocks noChangeAspect="1"/>
          </p:cNvPicPr>
          <p:nvPr/>
        </p:nvPicPr>
        <p:blipFill>
          <a:blip r:embed="rId4"/>
          <a:stretch>
            <a:fillRect/>
          </a:stretch>
        </p:blipFill>
        <p:spPr>
          <a:xfrm>
            <a:off x="4778565" y="1236847"/>
            <a:ext cx="7122811" cy="5345811"/>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01504E72-7B14-4B70-ED99-F68F3C30C46D}"/>
              </a:ext>
            </a:extLst>
          </p:cNvPr>
          <p:cNvSpPr/>
          <p:nvPr/>
        </p:nvSpPr>
        <p:spPr>
          <a:xfrm rot="10800000" flipH="1">
            <a:off x="2864574" y="4442637"/>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245891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2F6D-BA8B-C941-1106-DAE5E517C6B6}"/>
              </a:ext>
            </a:extLst>
          </p:cNvPr>
          <p:cNvSpPr>
            <a:spLocks noGrp="1"/>
          </p:cNvSpPr>
          <p:nvPr>
            <p:ph type="title"/>
          </p:nvPr>
        </p:nvSpPr>
        <p:spPr>
          <a:xfrm>
            <a:off x="277484" y="294256"/>
            <a:ext cx="10515600" cy="773562"/>
          </a:xfrm>
        </p:spPr>
        <p:txBody>
          <a:bodyPr/>
          <a:lstStyle/>
          <a:p>
            <a:r>
              <a:rPr lang="en-IE" dirty="0"/>
              <a:t>Domains</a:t>
            </a:r>
          </a:p>
        </p:txBody>
      </p:sp>
      <p:sp>
        <p:nvSpPr>
          <p:cNvPr id="3" name="Content Placeholder 2">
            <a:extLst>
              <a:ext uri="{FF2B5EF4-FFF2-40B4-BE49-F238E27FC236}">
                <a16:creationId xmlns:a16="http://schemas.microsoft.com/office/drawing/2014/main" id="{0BE9EDA0-5364-B921-40D3-FE4F49F7BED2}"/>
              </a:ext>
            </a:extLst>
          </p:cNvPr>
          <p:cNvSpPr>
            <a:spLocks noGrp="1"/>
          </p:cNvSpPr>
          <p:nvPr>
            <p:ph idx="1"/>
          </p:nvPr>
        </p:nvSpPr>
        <p:spPr/>
        <p:txBody>
          <a:bodyPr/>
          <a:lstStyle/>
          <a:p>
            <a:endParaRPr lang="en-IE"/>
          </a:p>
        </p:txBody>
      </p:sp>
      <p:pic>
        <p:nvPicPr>
          <p:cNvPr id="7" name="Picture 6">
            <a:extLst>
              <a:ext uri="{FF2B5EF4-FFF2-40B4-BE49-F238E27FC236}">
                <a16:creationId xmlns:a16="http://schemas.microsoft.com/office/drawing/2014/main" id="{AADF7389-E485-0C0A-E4B8-D066BC56FB68}"/>
              </a:ext>
            </a:extLst>
          </p:cNvPr>
          <p:cNvPicPr>
            <a:picLocks noChangeAspect="1"/>
          </p:cNvPicPr>
          <p:nvPr/>
        </p:nvPicPr>
        <p:blipFill>
          <a:blip r:embed="rId3"/>
          <a:stretch>
            <a:fillRect/>
          </a:stretch>
        </p:blipFill>
        <p:spPr>
          <a:xfrm>
            <a:off x="5837784" y="192416"/>
            <a:ext cx="6154528" cy="64731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77018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9B2103-4F14-918A-1B6B-35B5432C4EC2}"/>
              </a:ext>
            </a:extLst>
          </p:cNvPr>
          <p:cNvSpPr>
            <a:spLocks noGrp="1"/>
          </p:cNvSpPr>
          <p:nvPr>
            <p:ph type="title"/>
          </p:nvPr>
        </p:nvSpPr>
        <p:spPr/>
        <p:txBody>
          <a:bodyPr/>
          <a:lstStyle/>
          <a:p>
            <a:r>
              <a:rPr lang="en-IE" dirty="0"/>
              <a:t>Capacity Utilisation</a:t>
            </a:r>
          </a:p>
        </p:txBody>
      </p:sp>
      <p:sp>
        <p:nvSpPr>
          <p:cNvPr id="5" name="Text Placeholder 4">
            <a:extLst>
              <a:ext uri="{FF2B5EF4-FFF2-40B4-BE49-F238E27FC236}">
                <a16:creationId xmlns:a16="http://schemas.microsoft.com/office/drawing/2014/main" id="{937377B8-6151-713E-CF38-CC03DF4AEB53}"/>
              </a:ext>
            </a:extLst>
          </p:cNvPr>
          <p:cNvSpPr>
            <a:spLocks noGrp="1"/>
          </p:cNvSpPr>
          <p:nvPr>
            <p:ph type="body" idx="1"/>
          </p:nvPr>
        </p:nvSpPr>
        <p:spPr/>
        <p:txBody>
          <a:bodyPr/>
          <a:lstStyle/>
          <a:p>
            <a:r>
              <a:rPr lang="en-IE" dirty="0"/>
              <a:t>How to monitor</a:t>
            </a:r>
          </a:p>
        </p:txBody>
      </p:sp>
    </p:spTree>
    <p:extLst>
      <p:ext uri="{BB962C8B-B14F-4D97-AF65-F5344CB8AC3E}">
        <p14:creationId xmlns:p14="http://schemas.microsoft.com/office/powerpoint/2010/main" val="856257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1C470-2E4C-7B4E-1314-31A27BF632FF}"/>
              </a:ext>
            </a:extLst>
          </p:cNvPr>
          <p:cNvSpPr>
            <a:spLocks noGrp="1"/>
          </p:cNvSpPr>
          <p:nvPr>
            <p:ph type="title"/>
          </p:nvPr>
        </p:nvSpPr>
        <p:spPr/>
        <p:txBody>
          <a:bodyPr/>
          <a:lstStyle/>
          <a:p>
            <a:r>
              <a:rPr lang="en-IE" dirty="0"/>
              <a:t>Get capacity Id</a:t>
            </a:r>
          </a:p>
        </p:txBody>
      </p:sp>
      <p:sp>
        <p:nvSpPr>
          <p:cNvPr id="3" name="Content Placeholder 2">
            <a:extLst>
              <a:ext uri="{FF2B5EF4-FFF2-40B4-BE49-F238E27FC236}">
                <a16:creationId xmlns:a16="http://schemas.microsoft.com/office/drawing/2014/main" id="{7D76666B-709D-FCB3-D5B0-1FF1EF27D446}"/>
              </a:ext>
            </a:extLst>
          </p:cNvPr>
          <p:cNvSpPr>
            <a:spLocks noGrp="1"/>
          </p:cNvSpPr>
          <p:nvPr>
            <p:ph idx="1"/>
          </p:nvPr>
        </p:nvSpPr>
        <p:spPr>
          <a:xfrm>
            <a:off x="838200" y="1825625"/>
            <a:ext cx="2756338" cy="4351338"/>
          </a:xfrm>
        </p:spPr>
        <p:txBody>
          <a:bodyPr>
            <a:normAutofit/>
          </a:bodyPr>
          <a:lstStyle/>
          <a:p>
            <a:r>
              <a:rPr lang="en-IE" sz="2000" dirty="0"/>
              <a:t>Admin portal</a:t>
            </a:r>
          </a:p>
          <a:p>
            <a:r>
              <a:rPr lang="en-IE" sz="2000" dirty="0"/>
              <a:t>Capacity Settings</a:t>
            </a:r>
          </a:p>
          <a:p>
            <a:r>
              <a:rPr lang="en-IE" sz="2000" dirty="0"/>
              <a:t>Actions</a:t>
            </a:r>
          </a:p>
        </p:txBody>
      </p:sp>
      <p:pic>
        <p:nvPicPr>
          <p:cNvPr id="7" name="Picture 6">
            <a:extLst>
              <a:ext uri="{FF2B5EF4-FFF2-40B4-BE49-F238E27FC236}">
                <a16:creationId xmlns:a16="http://schemas.microsoft.com/office/drawing/2014/main" id="{EED42E80-F0F8-F3E0-9786-21DD8870D82F}"/>
              </a:ext>
            </a:extLst>
          </p:cNvPr>
          <p:cNvPicPr>
            <a:picLocks noChangeAspect="1"/>
          </p:cNvPicPr>
          <p:nvPr/>
        </p:nvPicPr>
        <p:blipFill>
          <a:blip r:embed="rId2"/>
          <a:stretch>
            <a:fillRect/>
          </a:stretch>
        </p:blipFill>
        <p:spPr>
          <a:xfrm>
            <a:off x="3763926" y="1429861"/>
            <a:ext cx="8104498" cy="5063014"/>
          </a:xfrm>
          <a:prstGeom prst="rect">
            <a:avLst/>
          </a:prstGeom>
        </p:spPr>
      </p:pic>
    </p:spTree>
    <p:extLst>
      <p:ext uri="{BB962C8B-B14F-4D97-AF65-F5344CB8AC3E}">
        <p14:creationId xmlns:p14="http://schemas.microsoft.com/office/powerpoint/2010/main" val="2740997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09CFAB-DF69-21B7-149F-B6F525A88E7A}"/>
              </a:ext>
            </a:extLst>
          </p:cNvPr>
          <p:cNvSpPr>
            <a:spLocks noGrp="1"/>
          </p:cNvSpPr>
          <p:nvPr>
            <p:ph type="title"/>
          </p:nvPr>
        </p:nvSpPr>
        <p:spPr>
          <a:xfrm>
            <a:off x="600308" y="469203"/>
            <a:ext cx="10515600" cy="735129"/>
          </a:xfrm>
        </p:spPr>
        <p:txBody>
          <a:bodyPr/>
          <a:lstStyle/>
          <a:p>
            <a:r>
              <a:rPr lang="en-IE" b="1" dirty="0"/>
              <a:t>Key Value prop</a:t>
            </a:r>
          </a:p>
        </p:txBody>
      </p:sp>
      <p:sp>
        <p:nvSpPr>
          <p:cNvPr id="5" name="Content Placeholder 4">
            <a:extLst>
              <a:ext uri="{FF2B5EF4-FFF2-40B4-BE49-F238E27FC236}">
                <a16:creationId xmlns:a16="http://schemas.microsoft.com/office/drawing/2014/main" id="{3927E91F-42EB-4DBF-AA16-F1BF964BE86E}"/>
              </a:ext>
            </a:extLst>
          </p:cNvPr>
          <p:cNvSpPr>
            <a:spLocks noGrp="1"/>
          </p:cNvSpPr>
          <p:nvPr>
            <p:ph idx="1"/>
          </p:nvPr>
        </p:nvSpPr>
        <p:spPr/>
        <p:txBody>
          <a:bodyPr/>
          <a:lstStyle/>
          <a:p>
            <a:r>
              <a:rPr lang="en-GB" dirty="0"/>
              <a:t>Democratize Analytics</a:t>
            </a:r>
          </a:p>
          <a:p>
            <a:r>
              <a:rPr lang="en-GB" dirty="0"/>
              <a:t>Simplify </a:t>
            </a:r>
          </a:p>
          <a:p>
            <a:pPr lvl="1"/>
            <a:r>
              <a:rPr lang="en-GB" dirty="0"/>
              <a:t>Ops</a:t>
            </a:r>
          </a:p>
          <a:p>
            <a:pPr lvl="1"/>
            <a:r>
              <a:rPr lang="en-GB" dirty="0"/>
              <a:t>deployment</a:t>
            </a:r>
          </a:p>
          <a:p>
            <a:pPr lvl="1"/>
            <a:r>
              <a:rPr lang="en-GB" dirty="0"/>
              <a:t>Scalability</a:t>
            </a:r>
          </a:p>
          <a:p>
            <a:pPr lvl="1"/>
            <a:r>
              <a:rPr lang="en-GB"/>
              <a:t>Pricing</a:t>
            </a:r>
            <a:endParaRPr lang="en-GB" dirty="0"/>
          </a:p>
          <a:p>
            <a:r>
              <a:rPr lang="en-GB" dirty="0"/>
              <a:t>Single source of truth </a:t>
            </a:r>
          </a:p>
          <a:p>
            <a:r>
              <a:rPr lang="en-GB" dirty="0"/>
              <a:t>One Security - Open but secure</a:t>
            </a:r>
          </a:p>
        </p:txBody>
      </p:sp>
    </p:spTree>
    <p:extLst>
      <p:ext uri="{BB962C8B-B14F-4D97-AF65-F5344CB8AC3E}">
        <p14:creationId xmlns:p14="http://schemas.microsoft.com/office/powerpoint/2010/main" val="1623117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EDBD48-DC84-CB9F-8235-0E124E8BE1F9}"/>
              </a:ext>
            </a:extLst>
          </p:cNvPr>
          <p:cNvSpPr>
            <a:spLocks noGrp="1"/>
          </p:cNvSpPr>
          <p:nvPr>
            <p:ph type="title"/>
          </p:nvPr>
        </p:nvSpPr>
        <p:spPr>
          <a:xfrm>
            <a:off x="838200" y="365126"/>
            <a:ext cx="10515600" cy="719396"/>
          </a:xfrm>
        </p:spPr>
        <p:txBody>
          <a:bodyPr/>
          <a:lstStyle/>
          <a:p>
            <a:r>
              <a:rPr lang="en-IE" dirty="0"/>
              <a:t>Install and configure Capacity Metric App</a:t>
            </a:r>
          </a:p>
        </p:txBody>
      </p:sp>
      <p:sp>
        <p:nvSpPr>
          <p:cNvPr id="5" name="Content Placeholder 4">
            <a:extLst>
              <a:ext uri="{FF2B5EF4-FFF2-40B4-BE49-F238E27FC236}">
                <a16:creationId xmlns:a16="http://schemas.microsoft.com/office/drawing/2014/main" id="{DDDB8A82-8CD1-FF0D-8D3D-A1B6A3B58F6F}"/>
              </a:ext>
            </a:extLst>
          </p:cNvPr>
          <p:cNvSpPr>
            <a:spLocks noGrp="1"/>
          </p:cNvSpPr>
          <p:nvPr>
            <p:ph idx="1"/>
          </p:nvPr>
        </p:nvSpPr>
        <p:spPr>
          <a:xfrm>
            <a:off x="221512" y="1383038"/>
            <a:ext cx="7122041" cy="4450692"/>
          </a:xfrm>
        </p:spPr>
        <p:txBody>
          <a:bodyPr>
            <a:normAutofit/>
          </a:bodyPr>
          <a:lstStyle/>
          <a:p>
            <a:r>
              <a:rPr lang="en-IE" sz="2000" dirty="0"/>
              <a:t>Install App</a:t>
            </a:r>
          </a:p>
          <a:p>
            <a:r>
              <a:rPr lang="en-IE" sz="2000" dirty="0"/>
              <a:t>Connect with </a:t>
            </a:r>
            <a:r>
              <a:rPr lang="en-IE" sz="2000" dirty="0" err="1"/>
              <a:t>CapacityID</a:t>
            </a:r>
            <a:endParaRPr lang="en-IE" sz="2000" dirty="0"/>
          </a:p>
        </p:txBody>
      </p:sp>
      <p:pic>
        <p:nvPicPr>
          <p:cNvPr id="7" name="Picture 6">
            <a:extLst>
              <a:ext uri="{FF2B5EF4-FFF2-40B4-BE49-F238E27FC236}">
                <a16:creationId xmlns:a16="http://schemas.microsoft.com/office/drawing/2014/main" id="{243BBC9C-9AF4-06F1-DE69-82CFDB5C1CD5}"/>
              </a:ext>
            </a:extLst>
          </p:cNvPr>
          <p:cNvPicPr>
            <a:picLocks noChangeAspect="1"/>
          </p:cNvPicPr>
          <p:nvPr/>
        </p:nvPicPr>
        <p:blipFill>
          <a:blip r:embed="rId3"/>
          <a:stretch>
            <a:fillRect/>
          </a:stretch>
        </p:blipFill>
        <p:spPr>
          <a:xfrm>
            <a:off x="4411191" y="1383038"/>
            <a:ext cx="3833826" cy="2651050"/>
          </a:xfrm>
          <a:prstGeom prst="rect">
            <a:avLst/>
          </a:prstGeom>
        </p:spPr>
      </p:pic>
      <p:pic>
        <p:nvPicPr>
          <p:cNvPr id="9" name="Picture 8">
            <a:extLst>
              <a:ext uri="{FF2B5EF4-FFF2-40B4-BE49-F238E27FC236}">
                <a16:creationId xmlns:a16="http://schemas.microsoft.com/office/drawing/2014/main" id="{5A189280-17CF-EFF6-33E3-09B92267A85A}"/>
              </a:ext>
            </a:extLst>
          </p:cNvPr>
          <p:cNvPicPr>
            <a:picLocks noChangeAspect="1"/>
          </p:cNvPicPr>
          <p:nvPr/>
        </p:nvPicPr>
        <p:blipFill>
          <a:blip r:embed="rId4"/>
          <a:stretch>
            <a:fillRect/>
          </a:stretch>
        </p:blipFill>
        <p:spPr>
          <a:xfrm>
            <a:off x="8656552" y="3219387"/>
            <a:ext cx="3376595" cy="3487479"/>
          </a:xfrm>
          <a:prstGeom prst="rect">
            <a:avLst/>
          </a:prstGeom>
        </p:spPr>
      </p:pic>
    </p:spTree>
    <p:extLst>
      <p:ext uri="{BB962C8B-B14F-4D97-AF65-F5344CB8AC3E}">
        <p14:creationId xmlns:p14="http://schemas.microsoft.com/office/powerpoint/2010/main" val="11003150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7A77-C589-1859-12C8-312E1EE5BCB2}"/>
              </a:ext>
            </a:extLst>
          </p:cNvPr>
          <p:cNvSpPr>
            <a:spLocks noGrp="1"/>
          </p:cNvSpPr>
          <p:nvPr>
            <p:ph type="title"/>
          </p:nvPr>
        </p:nvSpPr>
        <p:spPr>
          <a:xfrm>
            <a:off x="122275" y="166651"/>
            <a:ext cx="10515600" cy="655601"/>
          </a:xfrm>
        </p:spPr>
        <p:txBody>
          <a:bodyPr>
            <a:normAutofit fontScale="90000"/>
          </a:bodyPr>
          <a:lstStyle/>
          <a:p>
            <a:r>
              <a:rPr lang="en-IE" dirty="0"/>
              <a:t>Setup credentials</a:t>
            </a:r>
          </a:p>
        </p:txBody>
      </p:sp>
      <p:pic>
        <p:nvPicPr>
          <p:cNvPr id="4" name="Content Placeholder 3">
            <a:extLst>
              <a:ext uri="{FF2B5EF4-FFF2-40B4-BE49-F238E27FC236}">
                <a16:creationId xmlns:a16="http://schemas.microsoft.com/office/drawing/2014/main" id="{3C641E3F-72EC-0B26-21A9-46343717FB98}"/>
              </a:ext>
            </a:extLst>
          </p:cNvPr>
          <p:cNvPicPr>
            <a:picLocks noGrp="1" noChangeAspect="1"/>
          </p:cNvPicPr>
          <p:nvPr>
            <p:ph idx="1"/>
          </p:nvPr>
        </p:nvPicPr>
        <p:blipFill>
          <a:blip r:embed="rId3"/>
          <a:stretch>
            <a:fillRect/>
          </a:stretch>
        </p:blipFill>
        <p:spPr>
          <a:xfrm>
            <a:off x="122275" y="1194758"/>
            <a:ext cx="3618117" cy="211551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2700E2F-574C-3DA1-BAE6-513C6AB05671}"/>
              </a:ext>
            </a:extLst>
          </p:cNvPr>
          <p:cNvPicPr>
            <a:picLocks noChangeAspect="1"/>
          </p:cNvPicPr>
          <p:nvPr/>
        </p:nvPicPr>
        <p:blipFill>
          <a:blip r:embed="rId4"/>
          <a:stretch>
            <a:fillRect/>
          </a:stretch>
        </p:blipFill>
        <p:spPr>
          <a:xfrm>
            <a:off x="4059396" y="465358"/>
            <a:ext cx="4762770" cy="3574312"/>
          </a:xfrm>
          <a:prstGeom prst="rect">
            <a:avLst/>
          </a:prstGeom>
          <a:effectLst>
            <a:outerShdw blurRad="50800" dist="38100" dir="2700000" algn="tl" rotWithShape="0">
              <a:prstClr val="black">
                <a:alpha val="40000"/>
              </a:prstClr>
            </a:outerShdw>
          </a:effectLst>
        </p:spPr>
      </p:pic>
      <p:sp>
        <p:nvSpPr>
          <p:cNvPr id="7" name="Content Placeholder 4">
            <a:extLst>
              <a:ext uri="{FF2B5EF4-FFF2-40B4-BE49-F238E27FC236}">
                <a16:creationId xmlns:a16="http://schemas.microsoft.com/office/drawing/2014/main" id="{0945B274-9B4B-87F2-B100-75B0C55BB203}"/>
              </a:ext>
            </a:extLst>
          </p:cNvPr>
          <p:cNvSpPr txBox="1">
            <a:spLocks/>
          </p:cNvSpPr>
          <p:nvPr/>
        </p:nvSpPr>
        <p:spPr>
          <a:xfrm>
            <a:off x="193160" y="4713767"/>
            <a:ext cx="6108404" cy="16657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000" dirty="0"/>
              <a:t>Workspace -&gt; Microsoft Fabric Capacity Metric</a:t>
            </a:r>
          </a:p>
          <a:p>
            <a:r>
              <a:rPr lang="en-IE" sz="2000" dirty="0"/>
              <a:t>Click on Dataset properties</a:t>
            </a:r>
          </a:p>
          <a:p>
            <a:r>
              <a:rPr lang="en-IE" sz="2000" dirty="0"/>
              <a:t>Configure Data Source Credentials</a:t>
            </a:r>
          </a:p>
        </p:txBody>
      </p:sp>
      <p:pic>
        <p:nvPicPr>
          <p:cNvPr id="9" name="Picture 8">
            <a:extLst>
              <a:ext uri="{FF2B5EF4-FFF2-40B4-BE49-F238E27FC236}">
                <a16:creationId xmlns:a16="http://schemas.microsoft.com/office/drawing/2014/main" id="{562EBFB0-A700-A786-65E2-8477A03BA2AF}"/>
              </a:ext>
            </a:extLst>
          </p:cNvPr>
          <p:cNvPicPr>
            <a:picLocks noChangeAspect="1"/>
          </p:cNvPicPr>
          <p:nvPr/>
        </p:nvPicPr>
        <p:blipFill>
          <a:blip r:embed="rId5"/>
          <a:stretch>
            <a:fillRect/>
          </a:stretch>
        </p:blipFill>
        <p:spPr>
          <a:xfrm>
            <a:off x="9218894" y="3890044"/>
            <a:ext cx="2685020" cy="28578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4252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8EB33-25BC-AC3A-3184-D7685895906F}"/>
              </a:ext>
            </a:extLst>
          </p:cNvPr>
          <p:cNvSpPr>
            <a:spLocks noGrp="1"/>
          </p:cNvSpPr>
          <p:nvPr>
            <p:ph type="title"/>
          </p:nvPr>
        </p:nvSpPr>
        <p:spPr>
          <a:xfrm>
            <a:off x="306572" y="145677"/>
            <a:ext cx="10515600" cy="1325563"/>
          </a:xfrm>
        </p:spPr>
        <p:txBody>
          <a:bodyPr/>
          <a:lstStyle/>
          <a:p>
            <a:endParaRPr lang="en-IE" dirty="0"/>
          </a:p>
        </p:txBody>
      </p:sp>
      <p:pic>
        <p:nvPicPr>
          <p:cNvPr id="5" name="Picture 4">
            <a:extLst>
              <a:ext uri="{FF2B5EF4-FFF2-40B4-BE49-F238E27FC236}">
                <a16:creationId xmlns:a16="http://schemas.microsoft.com/office/drawing/2014/main" id="{10357786-51C8-60DE-9EAF-3F24F343BB98}"/>
              </a:ext>
            </a:extLst>
          </p:cNvPr>
          <p:cNvPicPr>
            <a:picLocks noChangeAspect="1"/>
          </p:cNvPicPr>
          <p:nvPr/>
        </p:nvPicPr>
        <p:blipFill>
          <a:blip r:embed="rId3"/>
          <a:stretch>
            <a:fillRect/>
          </a:stretch>
        </p:blipFill>
        <p:spPr>
          <a:xfrm>
            <a:off x="2098170" y="808459"/>
            <a:ext cx="7995660" cy="5241081"/>
          </a:xfrm>
          <a:prstGeom prst="rect">
            <a:avLst/>
          </a:prstGeom>
        </p:spPr>
      </p:pic>
    </p:spTree>
    <p:extLst>
      <p:ext uri="{BB962C8B-B14F-4D97-AF65-F5344CB8AC3E}">
        <p14:creationId xmlns:p14="http://schemas.microsoft.com/office/powerpoint/2010/main" val="135882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656C-2BE8-2E21-B7D2-3D6F29AE4C32}"/>
              </a:ext>
            </a:extLst>
          </p:cNvPr>
          <p:cNvSpPr>
            <a:spLocks noGrp="1"/>
          </p:cNvSpPr>
          <p:nvPr>
            <p:ph type="title"/>
          </p:nvPr>
        </p:nvSpPr>
        <p:spPr>
          <a:xfrm>
            <a:off x="838200" y="365126"/>
            <a:ext cx="10515600" cy="642408"/>
          </a:xfrm>
        </p:spPr>
        <p:txBody>
          <a:bodyPr>
            <a:normAutofit fontScale="90000"/>
          </a:bodyPr>
          <a:lstStyle/>
          <a:p>
            <a:r>
              <a:rPr lang="en-IE" b="1" dirty="0"/>
              <a:t>VM Setup</a:t>
            </a:r>
          </a:p>
        </p:txBody>
      </p:sp>
      <p:sp>
        <p:nvSpPr>
          <p:cNvPr id="3" name="Content Placeholder 2">
            <a:extLst>
              <a:ext uri="{FF2B5EF4-FFF2-40B4-BE49-F238E27FC236}">
                <a16:creationId xmlns:a16="http://schemas.microsoft.com/office/drawing/2014/main" id="{D3AF6256-F843-E7C8-EA49-151B14B6D7AB}"/>
              </a:ext>
            </a:extLst>
          </p:cNvPr>
          <p:cNvSpPr>
            <a:spLocks noGrp="1"/>
          </p:cNvSpPr>
          <p:nvPr>
            <p:ph idx="1"/>
          </p:nvPr>
        </p:nvSpPr>
        <p:spPr>
          <a:xfrm>
            <a:off x="838200" y="1185333"/>
            <a:ext cx="10515600" cy="4991630"/>
          </a:xfrm>
        </p:spPr>
        <p:txBody>
          <a:bodyPr/>
          <a:lstStyle/>
          <a:p>
            <a:r>
              <a:rPr lang="en-IE" dirty="0"/>
              <a:t>Joined to your M365 AAD tenant</a:t>
            </a:r>
          </a:p>
          <a:p>
            <a:r>
              <a:rPr lang="en-IE" dirty="0"/>
              <a:t>Install </a:t>
            </a:r>
            <a:r>
              <a:rPr lang="en-IE" dirty="0">
                <a:hlinkClick r:id="rId3"/>
              </a:rPr>
              <a:t>OneLake File Explorer</a:t>
            </a:r>
            <a:endParaRPr lang="en-IE" dirty="0"/>
          </a:p>
          <a:p>
            <a:endParaRPr lang="en-IE" dirty="0"/>
          </a:p>
          <a:p>
            <a:pPr marL="0" indent="0">
              <a:buNone/>
            </a:pPr>
            <a:r>
              <a:rPr lang="en-IE" b="1" dirty="0"/>
              <a:t>Optional</a:t>
            </a:r>
          </a:p>
          <a:p>
            <a:r>
              <a:rPr lang="en-IE" dirty="0">
                <a:hlinkClick r:id="rId4"/>
              </a:rPr>
              <a:t>SSMS</a:t>
            </a:r>
            <a:r>
              <a:rPr lang="en-IE" dirty="0"/>
              <a:t> </a:t>
            </a:r>
          </a:p>
          <a:p>
            <a:r>
              <a:rPr lang="en-IE" dirty="0">
                <a:hlinkClick r:id="rId5"/>
              </a:rPr>
              <a:t>Azure Data Studio</a:t>
            </a:r>
            <a:endParaRPr lang="en-IE" dirty="0"/>
          </a:p>
          <a:p>
            <a:r>
              <a:rPr lang="en-IE" dirty="0"/>
              <a:t>Python</a:t>
            </a:r>
          </a:p>
          <a:p>
            <a:r>
              <a:rPr lang="en-IE" dirty="0"/>
              <a:t>Anaconda</a:t>
            </a:r>
          </a:p>
        </p:txBody>
      </p:sp>
    </p:spTree>
    <p:extLst>
      <p:ext uri="{BB962C8B-B14F-4D97-AF65-F5344CB8AC3E}">
        <p14:creationId xmlns:p14="http://schemas.microsoft.com/office/powerpoint/2010/main" val="920578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2A591E-D469-6719-92FD-9EFB461D18CA}"/>
              </a:ext>
            </a:extLst>
          </p:cNvPr>
          <p:cNvSpPr>
            <a:spLocks noGrp="1"/>
          </p:cNvSpPr>
          <p:nvPr>
            <p:ph type="title"/>
          </p:nvPr>
        </p:nvSpPr>
        <p:spPr/>
        <p:txBody>
          <a:bodyPr/>
          <a:lstStyle/>
          <a:p>
            <a:r>
              <a:rPr lang="en-IE" dirty="0"/>
              <a:t>Little Demo</a:t>
            </a:r>
          </a:p>
        </p:txBody>
      </p:sp>
      <p:sp>
        <p:nvSpPr>
          <p:cNvPr id="5" name="Text Placeholder 4">
            <a:extLst>
              <a:ext uri="{FF2B5EF4-FFF2-40B4-BE49-F238E27FC236}">
                <a16:creationId xmlns:a16="http://schemas.microsoft.com/office/drawing/2014/main" id="{37D0D205-87E0-76F6-8A38-624F9608F4B9}"/>
              </a:ext>
            </a:extLst>
          </p:cNvPr>
          <p:cNvSpPr>
            <a:spLocks noGrp="1"/>
          </p:cNvSpPr>
          <p:nvPr>
            <p:ph type="body" idx="1"/>
          </p:nvPr>
        </p:nvSpPr>
        <p:spPr/>
        <p:txBody>
          <a:bodyPr/>
          <a:lstStyle/>
          <a:p>
            <a:r>
              <a:rPr lang="en-IE" dirty="0"/>
              <a:t>Work with CSV file</a:t>
            </a:r>
          </a:p>
        </p:txBody>
      </p:sp>
    </p:spTree>
    <p:extLst>
      <p:ext uri="{BB962C8B-B14F-4D97-AF65-F5344CB8AC3E}">
        <p14:creationId xmlns:p14="http://schemas.microsoft.com/office/powerpoint/2010/main" val="304539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F90-4632-336D-BDE1-81CC4C7A9CAF}"/>
              </a:ext>
            </a:extLst>
          </p:cNvPr>
          <p:cNvSpPr>
            <a:spLocks noGrp="1"/>
          </p:cNvSpPr>
          <p:nvPr>
            <p:ph type="title"/>
          </p:nvPr>
        </p:nvSpPr>
        <p:spPr>
          <a:xfrm>
            <a:off x="65567" y="95768"/>
            <a:ext cx="10515600" cy="995842"/>
          </a:xfrm>
        </p:spPr>
        <p:txBody>
          <a:bodyPr/>
          <a:lstStyle/>
          <a:p>
            <a:r>
              <a:rPr lang="en-IE" dirty="0"/>
              <a:t>Take .csv file</a:t>
            </a:r>
          </a:p>
        </p:txBody>
      </p:sp>
      <p:sp>
        <p:nvSpPr>
          <p:cNvPr id="3" name="Content Placeholder 2">
            <a:extLst>
              <a:ext uri="{FF2B5EF4-FFF2-40B4-BE49-F238E27FC236}">
                <a16:creationId xmlns:a16="http://schemas.microsoft.com/office/drawing/2014/main" id="{4BB85336-0796-7F49-AA7C-E13C91719C85}"/>
              </a:ext>
            </a:extLst>
          </p:cNvPr>
          <p:cNvSpPr>
            <a:spLocks noGrp="1"/>
          </p:cNvSpPr>
          <p:nvPr>
            <p:ph idx="1"/>
          </p:nvPr>
        </p:nvSpPr>
        <p:spPr>
          <a:xfrm>
            <a:off x="164805" y="1219200"/>
            <a:ext cx="8631865" cy="3374065"/>
          </a:xfrm>
        </p:spPr>
        <p:txBody>
          <a:bodyPr/>
          <a:lstStyle/>
          <a:p>
            <a:r>
              <a:rPr lang="en-IE" dirty="0" err="1"/>
              <a:t>CopyPaste</a:t>
            </a:r>
            <a:r>
              <a:rPr lang="en-IE" dirty="0"/>
              <a:t> csv file to the Lakehouse</a:t>
            </a:r>
          </a:p>
          <a:p>
            <a:r>
              <a:rPr lang="en-IE" dirty="0"/>
              <a:t>Wait until it syncs</a:t>
            </a:r>
          </a:p>
        </p:txBody>
      </p:sp>
      <p:pic>
        <p:nvPicPr>
          <p:cNvPr id="5" name="Picture 4">
            <a:extLst>
              <a:ext uri="{FF2B5EF4-FFF2-40B4-BE49-F238E27FC236}">
                <a16:creationId xmlns:a16="http://schemas.microsoft.com/office/drawing/2014/main" id="{DDAE957C-A639-4D95-639C-B0E618E41A52}"/>
              </a:ext>
            </a:extLst>
          </p:cNvPr>
          <p:cNvPicPr>
            <a:picLocks noChangeAspect="1"/>
          </p:cNvPicPr>
          <p:nvPr/>
        </p:nvPicPr>
        <p:blipFill>
          <a:blip r:embed="rId2"/>
          <a:stretch>
            <a:fillRect/>
          </a:stretch>
        </p:blipFill>
        <p:spPr>
          <a:xfrm>
            <a:off x="3990754" y="2258876"/>
            <a:ext cx="7462551" cy="396680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9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AD9A-474A-0CA0-74F9-8DAD85FDDD68}"/>
              </a:ext>
            </a:extLst>
          </p:cNvPr>
          <p:cNvSpPr>
            <a:spLocks noGrp="1"/>
          </p:cNvSpPr>
          <p:nvPr>
            <p:ph type="title"/>
          </p:nvPr>
        </p:nvSpPr>
        <p:spPr>
          <a:xfrm>
            <a:off x="838200" y="365126"/>
            <a:ext cx="10515600" cy="797368"/>
          </a:xfrm>
        </p:spPr>
        <p:txBody>
          <a:bodyPr/>
          <a:lstStyle/>
          <a:p>
            <a:r>
              <a:rPr lang="en-IE" dirty="0"/>
              <a:t>Load to tables</a:t>
            </a:r>
          </a:p>
        </p:txBody>
      </p:sp>
      <p:pic>
        <p:nvPicPr>
          <p:cNvPr id="5" name="Content Placeholder 4">
            <a:extLst>
              <a:ext uri="{FF2B5EF4-FFF2-40B4-BE49-F238E27FC236}">
                <a16:creationId xmlns:a16="http://schemas.microsoft.com/office/drawing/2014/main" id="{DD29DC0D-77F4-D070-FE25-10EDD5BCEB1D}"/>
              </a:ext>
            </a:extLst>
          </p:cNvPr>
          <p:cNvPicPr>
            <a:picLocks noGrp="1" noChangeAspect="1"/>
          </p:cNvPicPr>
          <p:nvPr>
            <p:ph idx="1"/>
          </p:nvPr>
        </p:nvPicPr>
        <p:blipFill>
          <a:blip r:embed="rId3"/>
          <a:stretch>
            <a:fillRect/>
          </a:stretch>
        </p:blipFill>
        <p:spPr>
          <a:xfrm>
            <a:off x="5671394" y="1302950"/>
            <a:ext cx="5682406" cy="4351338"/>
          </a:xfrm>
          <a:prstGeom prst="rect">
            <a:avLst/>
          </a:prstGeom>
        </p:spPr>
      </p:pic>
      <p:sp>
        <p:nvSpPr>
          <p:cNvPr id="6" name="TextBox 5">
            <a:extLst>
              <a:ext uri="{FF2B5EF4-FFF2-40B4-BE49-F238E27FC236}">
                <a16:creationId xmlns:a16="http://schemas.microsoft.com/office/drawing/2014/main" id="{35A740FC-604A-FA7B-DD06-71D0C51C6A8A}"/>
              </a:ext>
            </a:extLst>
          </p:cNvPr>
          <p:cNvSpPr txBox="1"/>
          <p:nvPr/>
        </p:nvSpPr>
        <p:spPr>
          <a:xfrm>
            <a:off x="170121" y="1247553"/>
            <a:ext cx="4869712" cy="1477328"/>
          </a:xfrm>
          <a:prstGeom prst="rect">
            <a:avLst/>
          </a:prstGeom>
          <a:noFill/>
        </p:spPr>
        <p:txBody>
          <a:bodyPr wrap="square" rtlCol="0">
            <a:spAutoFit/>
          </a:bodyPr>
          <a:lstStyle/>
          <a:p>
            <a:pPr marL="285750" indent="-285750">
              <a:buFont typeface="Arial" panose="020B0604020202020204" pitchFamily="34" charset="0"/>
              <a:buChar char="•"/>
            </a:pPr>
            <a:r>
              <a:rPr lang="en-IE" dirty="0"/>
              <a:t>Select workspace</a:t>
            </a:r>
          </a:p>
          <a:p>
            <a:pPr marL="285750" indent="-285750">
              <a:buFont typeface="Arial" panose="020B0604020202020204" pitchFamily="34" charset="0"/>
              <a:buChar char="•"/>
            </a:pPr>
            <a:r>
              <a:rPr lang="en-IE" dirty="0"/>
              <a:t>(List view)</a:t>
            </a:r>
          </a:p>
          <a:p>
            <a:pPr marL="285750" indent="-285750">
              <a:buFont typeface="Arial" panose="020B0604020202020204" pitchFamily="34" charset="0"/>
              <a:buChar char="•"/>
            </a:pPr>
            <a:r>
              <a:rPr lang="en-IE" dirty="0"/>
              <a:t>Click on your Lakehouse</a:t>
            </a:r>
          </a:p>
          <a:p>
            <a:pPr marL="285750" indent="-285750">
              <a:buFont typeface="Arial" panose="020B0604020202020204" pitchFamily="34" charset="0"/>
              <a:buChar char="•"/>
            </a:pPr>
            <a:r>
              <a:rPr lang="en-IE" dirty="0"/>
              <a:t>Load to Tables </a:t>
            </a:r>
          </a:p>
          <a:p>
            <a:endParaRPr lang="en-IE" dirty="0"/>
          </a:p>
        </p:txBody>
      </p:sp>
    </p:spTree>
    <p:extLst>
      <p:ext uri="{BB962C8B-B14F-4D97-AF65-F5344CB8AC3E}">
        <p14:creationId xmlns:p14="http://schemas.microsoft.com/office/powerpoint/2010/main" val="2751551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74E-0A00-1C60-8400-E31E04EC1A21}"/>
              </a:ext>
            </a:extLst>
          </p:cNvPr>
          <p:cNvSpPr>
            <a:spLocks noGrp="1"/>
          </p:cNvSpPr>
          <p:nvPr>
            <p:ph type="title"/>
          </p:nvPr>
        </p:nvSpPr>
        <p:spPr>
          <a:xfrm>
            <a:off x="1440711" y="117032"/>
            <a:ext cx="10515600" cy="861164"/>
          </a:xfrm>
        </p:spPr>
        <p:txBody>
          <a:bodyPr/>
          <a:lstStyle/>
          <a:p>
            <a:pPr algn="r"/>
            <a:r>
              <a:rPr lang="en-IE" dirty="0"/>
              <a:t>Query it with </a:t>
            </a:r>
            <a:r>
              <a:rPr lang="en-IE" dirty="0" err="1"/>
              <a:t>pyspark</a:t>
            </a:r>
            <a:endParaRPr lang="en-IE" dirty="0"/>
          </a:p>
        </p:txBody>
      </p:sp>
      <p:pic>
        <p:nvPicPr>
          <p:cNvPr id="5" name="Picture 4">
            <a:extLst>
              <a:ext uri="{FF2B5EF4-FFF2-40B4-BE49-F238E27FC236}">
                <a16:creationId xmlns:a16="http://schemas.microsoft.com/office/drawing/2014/main" id="{413A2372-8336-5957-8C14-DDED81804C21}"/>
              </a:ext>
            </a:extLst>
          </p:cNvPr>
          <p:cNvPicPr>
            <a:picLocks noChangeAspect="1"/>
          </p:cNvPicPr>
          <p:nvPr/>
        </p:nvPicPr>
        <p:blipFill>
          <a:blip r:embed="rId3"/>
          <a:stretch>
            <a:fillRect/>
          </a:stretch>
        </p:blipFill>
        <p:spPr>
          <a:xfrm>
            <a:off x="171893" y="460859"/>
            <a:ext cx="5000223" cy="1826897"/>
          </a:xfrm>
          <a:prstGeom prst="rect">
            <a:avLst/>
          </a:prstGeom>
        </p:spPr>
      </p:pic>
      <p:pic>
        <p:nvPicPr>
          <p:cNvPr id="7" name="Picture 6">
            <a:extLst>
              <a:ext uri="{FF2B5EF4-FFF2-40B4-BE49-F238E27FC236}">
                <a16:creationId xmlns:a16="http://schemas.microsoft.com/office/drawing/2014/main" id="{54625645-3FD1-9CD5-DDF8-9646D7550A01}"/>
              </a:ext>
            </a:extLst>
          </p:cNvPr>
          <p:cNvPicPr>
            <a:picLocks noChangeAspect="1"/>
          </p:cNvPicPr>
          <p:nvPr/>
        </p:nvPicPr>
        <p:blipFill>
          <a:blip r:embed="rId4"/>
          <a:stretch>
            <a:fillRect/>
          </a:stretch>
        </p:blipFill>
        <p:spPr>
          <a:xfrm>
            <a:off x="3060404" y="2472113"/>
            <a:ext cx="8895907" cy="4196263"/>
          </a:xfrm>
          <a:prstGeom prst="rect">
            <a:avLst/>
          </a:prstGeom>
        </p:spPr>
      </p:pic>
    </p:spTree>
    <p:extLst>
      <p:ext uri="{BB962C8B-B14F-4D97-AF65-F5344CB8AC3E}">
        <p14:creationId xmlns:p14="http://schemas.microsoft.com/office/powerpoint/2010/main" val="2372639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8411-97B2-91A6-797A-8BE66FBDDCE0}"/>
              </a:ext>
            </a:extLst>
          </p:cNvPr>
          <p:cNvSpPr>
            <a:spLocks noGrp="1"/>
          </p:cNvSpPr>
          <p:nvPr>
            <p:ph type="title"/>
          </p:nvPr>
        </p:nvSpPr>
        <p:spPr>
          <a:xfrm>
            <a:off x="838200" y="365126"/>
            <a:ext cx="10515600" cy="448376"/>
          </a:xfrm>
        </p:spPr>
        <p:txBody>
          <a:bodyPr>
            <a:normAutofit fontScale="90000"/>
          </a:bodyPr>
          <a:lstStyle/>
          <a:p>
            <a:pPr algn="r"/>
            <a:r>
              <a:rPr lang="en-IE" dirty="0"/>
              <a:t>Query it with SQL</a:t>
            </a:r>
          </a:p>
        </p:txBody>
      </p:sp>
      <p:pic>
        <p:nvPicPr>
          <p:cNvPr id="5" name="Picture 4">
            <a:extLst>
              <a:ext uri="{FF2B5EF4-FFF2-40B4-BE49-F238E27FC236}">
                <a16:creationId xmlns:a16="http://schemas.microsoft.com/office/drawing/2014/main" id="{51B2C900-182C-EFCC-56C6-649238519DCC}"/>
              </a:ext>
            </a:extLst>
          </p:cNvPr>
          <p:cNvPicPr>
            <a:picLocks noChangeAspect="1"/>
          </p:cNvPicPr>
          <p:nvPr/>
        </p:nvPicPr>
        <p:blipFill>
          <a:blip r:embed="rId3"/>
          <a:stretch>
            <a:fillRect/>
          </a:stretch>
        </p:blipFill>
        <p:spPr>
          <a:xfrm>
            <a:off x="158447" y="144966"/>
            <a:ext cx="4777969" cy="3073154"/>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C4FB14A-8F26-F956-88CC-4D6113552061}"/>
              </a:ext>
            </a:extLst>
          </p:cNvPr>
          <p:cNvPicPr>
            <a:picLocks noChangeAspect="1"/>
          </p:cNvPicPr>
          <p:nvPr/>
        </p:nvPicPr>
        <p:blipFill>
          <a:blip r:embed="rId4"/>
          <a:stretch>
            <a:fillRect/>
          </a:stretch>
        </p:blipFill>
        <p:spPr>
          <a:xfrm>
            <a:off x="4912347" y="2112335"/>
            <a:ext cx="7121206" cy="4510668"/>
          </a:xfrm>
          <a:prstGeom prst="rect">
            <a:avLst/>
          </a:prstGeom>
          <a:effectLst>
            <a:outerShdw blurRad="50800" dist="38100" dir="2700000" algn="tl" rotWithShape="0">
              <a:prstClr val="black">
                <a:alpha val="40000"/>
              </a:prstClr>
            </a:outerShdw>
          </a:effectLst>
        </p:spPr>
      </p:pic>
      <p:sp>
        <p:nvSpPr>
          <p:cNvPr id="8" name="Arrow: Bent 7">
            <a:extLst>
              <a:ext uri="{FF2B5EF4-FFF2-40B4-BE49-F238E27FC236}">
                <a16:creationId xmlns:a16="http://schemas.microsoft.com/office/drawing/2014/main" id="{BCC2644A-D30B-2389-641B-49421A0E82D9}"/>
              </a:ext>
            </a:extLst>
          </p:cNvPr>
          <p:cNvSpPr/>
          <p:nvPr/>
        </p:nvSpPr>
        <p:spPr>
          <a:xfrm rot="10800000" flipH="1">
            <a:off x="3141021" y="3563679"/>
            <a:ext cx="1526876" cy="1479431"/>
          </a:xfrm>
          <a:prstGeom prst="bentArrow">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4869425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34119-38D9-0701-6A9A-4B577CCB3239}"/>
              </a:ext>
            </a:extLst>
          </p:cNvPr>
          <p:cNvSpPr>
            <a:spLocks noGrp="1"/>
          </p:cNvSpPr>
          <p:nvPr>
            <p:ph type="title"/>
          </p:nvPr>
        </p:nvSpPr>
        <p:spPr>
          <a:xfrm>
            <a:off x="93921" y="1"/>
            <a:ext cx="10515600" cy="786808"/>
          </a:xfrm>
        </p:spPr>
        <p:txBody>
          <a:bodyPr/>
          <a:lstStyle/>
          <a:p>
            <a:r>
              <a:rPr lang="en-IE" b="1" dirty="0"/>
              <a:t>Quickly Visualise results </a:t>
            </a:r>
          </a:p>
        </p:txBody>
      </p:sp>
      <p:pic>
        <p:nvPicPr>
          <p:cNvPr id="5" name="Picture 4">
            <a:extLst>
              <a:ext uri="{FF2B5EF4-FFF2-40B4-BE49-F238E27FC236}">
                <a16:creationId xmlns:a16="http://schemas.microsoft.com/office/drawing/2014/main" id="{1E11972D-3887-296A-9A7D-720FBCE9AF89}"/>
              </a:ext>
            </a:extLst>
          </p:cNvPr>
          <p:cNvPicPr>
            <a:picLocks noChangeAspect="1"/>
          </p:cNvPicPr>
          <p:nvPr/>
        </p:nvPicPr>
        <p:blipFill>
          <a:blip r:embed="rId3"/>
          <a:stretch>
            <a:fillRect/>
          </a:stretch>
        </p:blipFill>
        <p:spPr>
          <a:xfrm>
            <a:off x="630865" y="1027906"/>
            <a:ext cx="11235070" cy="568434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9715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EC2F-17FF-9F98-DA51-80A91BE36E7C}"/>
              </a:ext>
            </a:extLst>
          </p:cNvPr>
          <p:cNvSpPr>
            <a:spLocks noGrp="1"/>
          </p:cNvSpPr>
          <p:nvPr>
            <p:ph type="title"/>
          </p:nvPr>
        </p:nvSpPr>
        <p:spPr>
          <a:xfrm>
            <a:off x="148087" y="182562"/>
            <a:ext cx="2793521" cy="3397400"/>
          </a:xfrm>
        </p:spPr>
        <p:txBody>
          <a:bodyPr anchor="t">
            <a:normAutofit/>
          </a:bodyPr>
          <a:lstStyle/>
          <a:p>
            <a:r>
              <a:rPr lang="en-IE" sz="3200" b="1" dirty="0"/>
              <a:t>Enterprise business intelligence</a:t>
            </a:r>
            <a:br>
              <a:rPr lang="en-IE" sz="3200" b="1" dirty="0"/>
            </a:br>
            <a:endParaRPr lang="en-IE" sz="3200" b="1" dirty="0"/>
          </a:p>
        </p:txBody>
      </p:sp>
      <p:pic>
        <p:nvPicPr>
          <p:cNvPr id="2050" name="Picture 2">
            <a:extLst>
              <a:ext uri="{FF2B5EF4-FFF2-40B4-BE49-F238E27FC236}">
                <a16:creationId xmlns:a16="http://schemas.microsoft.com/office/drawing/2014/main" id="{F59202ED-D8D7-3F74-F8AF-F7BCA121F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0" y="182562"/>
            <a:ext cx="9210263" cy="64928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414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2076-FA5B-6392-A5E1-27B773ADF79B}"/>
              </a:ext>
            </a:extLst>
          </p:cNvPr>
          <p:cNvSpPr>
            <a:spLocks noGrp="1"/>
          </p:cNvSpPr>
          <p:nvPr>
            <p:ph type="title"/>
          </p:nvPr>
        </p:nvSpPr>
        <p:spPr>
          <a:xfrm>
            <a:off x="838200" y="365126"/>
            <a:ext cx="10515600" cy="635414"/>
          </a:xfrm>
        </p:spPr>
        <p:txBody>
          <a:bodyPr>
            <a:normAutofit fontScale="90000"/>
          </a:bodyPr>
          <a:lstStyle/>
          <a:p>
            <a:r>
              <a:rPr lang="en-IE" dirty="0"/>
              <a:t>Data files used</a:t>
            </a:r>
          </a:p>
        </p:txBody>
      </p:sp>
      <p:sp>
        <p:nvSpPr>
          <p:cNvPr id="3" name="Content Placeholder 2">
            <a:extLst>
              <a:ext uri="{FF2B5EF4-FFF2-40B4-BE49-F238E27FC236}">
                <a16:creationId xmlns:a16="http://schemas.microsoft.com/office/drawing/2014/main" id="{314D67D7-1496-D303-53E2-3CFC3943E7AD}"/>
              </a:ext>
            </a:extLst>
          </p:cNvPr>
          <p:cNvSpPr>
            <a:spLocks noGrp="1"/>
          </p:cNvSpPr>
          <p:nvPr>
            <p:ph idx="1"/>
          </p:nvPr>
        </p:nvSpPr>
        <p:spPr/>
        <p:txBody>
          <a:bodyPr/>
          <a:lstStyle/>
          <a:p>
            <a:r>
              <a:rPr lang="en-IE" dirty="0"/>
              <a:t>Azure subscription usage details</a:t>
            </a:r>
          </a:p>
          <a:p>
            <a:r>
              <a:rPr lang="en-IE" dirty="0"/>
              <a:t>Adventure Works sample Excel </a:t>
            </a:r>
          </a:p>
          <a:p>
            <a:pPr lvl="1"/>
            <a:r>
              <a:rPr lang="en-IE" dirty="0">
                <a:hlinkClick r:id="rId2"/>
              </a:rPr>
              <a:t>https://github.com/microsoft/powerbi-desktop-samples/tree/main/AdventureWorks%20Sales%20Sample</a:t>
            </a:r>
            <a:endParaRPr lang="en-IE" dirty="0"/>
          </a:p>
          <a:p>
            <a:endParaRPr lang="en-IE" dirty="0"/>
          </a:p>
        </p:txBody>
      </p:sp>
    </p:spTree>
    <p:extLst>
      <p:ext uri="{BB962C8B-B14F-4D97-AF65-F5344CB8AC3E}">
        <p14:creationId xmlns:p14="http://schemas.microsoft.com/office/powerpoint/2010/main" val="1376186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CCAE-D908-D60B-B953-119029404163}"/>
              </a:ext>
            </a:extLst>
          </p:cNvPr>
          <p:cNvSpPr>
            <a:spLocks noGrp="1"/>
          </p:cNvSpPr>
          <p:nvPr>
            <p:ph type="title"/>
          </p:nvPr>
        </p:nvSpPr>
        <p:spPr/>
        <p:txBody>
          <a:bodyPr/>
          <a:lstStyle/>
          <a:p>
            <a:r>
              <a:rPr lang="en-IE" dirty="0"/>
              <a:t>Parquet file</a:t>
            </a:r>
          </a:p>
        </p:txBody>
      </p:sp>
      <p:sp>
        <p:nvSpPr>
          <p:cNvPr id="3" name="Content Placeholder 2">
            <a:extLst>
              <a:ext uri="{FF2B5EF4-FFF2-40B4-BE49-F238E27FC236}">
                <a16:creationId xmlns:a16="http://schemas.microsoft.com/office/drawing/2014/main" id="{C1FC28AE-53D2-92C3-BD33-3A36AD7EB0A8}"/>
              </a:ext>
            </a:extLst>
          </p:cNvPr>
          <p:cNvSpPr>
            <a:spLocks noGrp="1"/>
          </p:cNvSpPr>
          <p:nvPr>
            <p:ph idx="1"/>
          </p:nvPr>
        </p:nvSpPr>
        <p:spPr/>
        <p:txBody>
          <a:bodyPr/>
          <a:lstStyle/>
          <a:p>
            <a:r>
              <a:rPr lang="en-GB" dirty="0"/>
              <a:t>Parquet format only supports a single schema per file. This schema is written into the footer of the file and accounts for all sections of the file. You could probably reread the CSV file into pandas and save that as a Parquet file, but ultimately you will be better off when you save each table as a separate file. The latter should also be much more performant and space-efficient.</a:t>
            </a:r>
            <a:endParaRPr lang="en-IE" dirty="0"/>
          </a:p>
        </p:txBody>
      </p:sp>
    </p:spTree>
    <p:extLst>
      <p:ext uri="{BB962C8B-B14F-4D97-AF65-F5344CB8AC3E}">
        <p14:creationId xmlns:p14="http://schemas.microsoft.com/office/powerpoint/2010/main" val="2448510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4EB0A-9777-985F-588E-B1FA0FCFD66D}"/>
              </a:ext>
            </a:extLst>
          </p:cNvPr>
          <p:cNvSpPr>
            <a:spLocks noGrp="1"/>
          </p:cNvSpPr>
          <p:nvPr>
            <p:ph type="title"/>
          </p:nvPr>
        </p:nvSpPr>
        <p:spPr>
          <a:xfrm>
            <a:off x="838200" y="365125"/>
            <a:ext cx="10515600" cy="701675"/>
          </a:xfrm>
        </p:spPr>
        <p:txBody>
          <a:bodyPr/>
          <a:lstStyle/>
          <a:p>
            <a:r>
              <a:rPr lang="en-IE" dirty="0"/>
              <a:t>Dataset restrictions</a:t>
            </a:r>
          </a:p>
        </p:txBody>
      </p:sp>
      <p:sp>
        <p:nvSpPr>
          <p:cNvPr id="3" name="Content Placeholder 2">
            <a:extLst>
              <a:ext uri="{FF2B5EF4-FFF2-40B4-BE49-F238E27FC236}">
                <a16:creationId xmlns:a16="http://schemas.microsoft.com/office/drawing/2014/main" id="{781B44F2-042F-A266-0914-87E8C7AEF74A}"/>
              </a:ext>
            </a:extLst>
          </p:cNvPr>
          <p:cNvSpPr>
            <a:spLocks noGrp="1"/>
          </p:cNvSpPr>
          <p:nvPr>
            <p:ph idx="1"/>
          </p:nvPr>
        </p:nvSpPr>
        <p:spPr>
          <a:xfrm>
            <a:off x="838200" y="1192696"/>
            <a:ext cx="10515600" cy="4984267"/>
          </a:xfrm>
        </p:spPr>
        <p:txBody>
          <a:bodyPr/>
          <a:lstStyle/>
          <a:p>
            <a:pPr algn="l"/>
            <a:r>
              <a:rPr lang="en-GB" b="0" i="0" dirty="0">
                <a:solidFill>
                  <a:srgbClr val="242424"/>
                </a:solidFill>
                <a:effectLst/>
                <a:latin typeface="Segoe UI" panose="020B0502040204020203" pitchFamily="34" charset="0"/>
              </a:rPr>
              <a:t>Remove spaces from column names</a:t>
            </a:r>
          </a:p>
          <a:p>
            <a:pPr lvl="1"/>
            <a:r>
              <a:rPr lang="en-GB" b="0" i="0" dirty="0">
                <a:solidFill>
                  <a:srgbClr val="242424"/>
                </a:solidFill>
                <a:effectLst/>
                <a:latin typeface="Segoe UI" panose="020B0502040204020203" pitchFamily="34" charset="0"/>
              </a:rPr>
              <a:t>Invalid column name(s) 'Sales Order, Sales Order Line'. Column names must contain UTF-8 encoded Unicode word characters and can be a maximum of 128 characters long. Unicode word characters include letters of any case and their </a:t>
            </a:r>
            <a:r>
              <a:rPr lang="en-GB" b="0" i="0" dirty="0" err="1">
                <a:solidFill>
                  <a:srgbClr val="242424"/>
                </a:solidFill>
                <a:effectLst/>
                <a:latin typeface="Segoe UI" panose="020B0502040204020203" pitchFamily="34" charset="0"/>
              </a:rPr>
              <a:t>nonspacing</a:t>
            </a:r>
            <a:r>
              <a:rPr lang="en-GB" b="0" i="0" dirty="0">
                <a:solidFill>
                  <a:srgbClr val="242424"/>
                </a:solidFill>
                <a:effectLst/>
                <a:latin typeface="Segoe UI" panose="020B0502040204020203" pitchFamily="34" charset="0"/>
              </a:rPr>
              <a:t> marks, punctuation connectors like the underscore(_), and decimal digits.</a:t>
            </a:r>
          </a:p>
          <a:p>
            <a:r>
              <a:rPr lang="en-GB" dirty="0">
                <a:solidFill>
                  <a:srgbClr val="242424"/>
                </a:solidFill>
                <a:latin typeface="Segoe UI" panose="020B0502040204020203" pitchFamily="34" charset="0"/>
              </a:rPr>
              <a:t>Remove spaces from sheet names</a:t>
            </a:r>
            <a:endParaRPr lang="en-GB" b="0" i="0" dirty="0">
              <a:solidFill>
                <a:srgbClr val="242424"/>
              </a:solidFill>
              <a:effectLst/>
              <a:latin typeface="Segoe UI" panose="020B0502040204020203" pitchFamily="34" charset="0"/>
            </a:endParaRPr>
          </a:p>
          <a:p>
            <a:endParaRPr lang="en-IE" dirty="0"/>
          </a:p>
        </p:txBody>
      </p:sp>
    </p:spTree>
    <p:extLst>
      <p:ext uri="{BB962C8B-B14F-4D97-AF65-F5344CB8AC3E}">
        <p14:creationId xmlns:p14="http://schemas.microsoft.com/office/powerpoint/2010/main" val="2399027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4E92B3-C929-D311-7250-06C159904181}"/>
              </a:ext>
            </a:extLst>
          </p:cNvPr>
          <p:cNvSpPr>
            <a:spLocks noGrp="1"/>
          </p:cNvSpPr>
          <p:nvPr>
            <p:ph type="title"/>
          </p:nvPr>
        </p:nvSpPr>
        <p:spPr/>
        <p:txBody>
          <a:bodyPr/>
          <a:lstStyle/>
          <a:p>
            <a:r>
              <a:rPr lang="en-IE" dirty="0"/>
              <a:t>Other materials</a:t>
            </a:r>
          </a:p>
        </p:txBody>
      </p:sp>
      <p:sp>
        <p:nvSpPr>
          <p:cNvPr id="5" name="Text Placeholder 4">
            <a:extLst>
              <a:ext uri="{FF2B5EF4-FFF2-40B4-BE49-F238E27FC236}">
                <a16:creationId xmlns:a16="http://schemas.microsoft.com/office/drawing/2014/main" id="{7E1B3DE0-4F98-5AF5-63F1-03F799F96EB9}"/>
              </a:ext>
            </a:extLst>
          </p:cNvPr>
          <p:cNvSpPr>
            <a:spLocks noGrp="1"/>
          </p:cNvSpPr>
          <p:nvPr>
            <p:ph type="body" idx="1"/>
          </p:nvPr>
        </p:nvSpPr>
        <p:spPr/>
        <p:txBody>
          <a:bodyPr/>
          <a:lstStyle/>
          <a:p>
            <a:endParaRPr lang="en-IE" dirty="0"/>
          </a:p>
        </p:txBody>
      </p:sp>
    </p:spTree>
    <p:extLst>
      <p:ext uri="{BB962C8B-B14F-4D97-AF65-F5344CB8AC3E}">
        <p14:creationId xmlns:p14="http://schemas.microsoft.com/office/powerpoint/2010/main" val="35688085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B8EAF-B1F0-B2D6-BE0B-6545A1C141BC}"/>
              </a:ext>
            </a:extLst>
          </p:cNvPr>
          <p:cNvSpPr>
            <a:spLocks noGrp="1"/>
          </p:cNvSpPr>
          <p:nvPr>
            <p:ph type="title"/>
          </p:nvPr>
        </p:nvSpPr>
        <p:spPr/>
        <p:txBody>
          <a:bodyPr/>
          <a:lstStyle/>
          <a:p>
            <a:r>
              <a:rPr lang="en-IE" dirty="0"/>
              <a:t>Learning Resources</a:t>
            </a:r>
          </a:p>
        </p:txBody>
      </p:sp>
      <p:sp>
        <p:nvSpPr>
          <p:cNvPr id="3" name="Content Placeholder 2">
            <a:extLst>
              <a:ext uri="{FF2B5EF4-FFF2-40B4-BE49-F238E27FC236}">
                <a16:creationId xmlns:a16="http://schemas.microsoft.com/office/drawing/2014/main" id="{17820643-84B4-3750-77D2-9404DBC3DD5F}"/>
              </a:ext>
            </a:extLst>
          </p:cNvPr>
          <p:cNvSpPr>
            <a:spLocks noGrp="1"/>
          </p:cNvSpPr>
          <p:nvPr>
            <p:ph idx="1"/>
          </p:nvPr>
        </p:nvSpPr>
        <p:spPr/>
        <p:txBody>
          <a:bodyPr/>
          <a:lstStyle/>
          <a:p>
            <a:r>
              <a:rPr lang="en-GB" dirty="0">
                <a:hlinkClick r:id="rId3"/>
              </a:rPr>
              <a:t>Get started with Microsoft Fabric</a:t>
            </a:r>
            <a:endParaRPr lang="en-GB" dirty="0"/>
          </a:p>
          <a:p>
            <a:pPr lvl="1"/>
            <a:r>
              <a:rPr lang="en-IE" dirty="0">
                <a:hlinkClick r:id="rId4"/>
              </a:rPr>
              <a:t>MSLearn: Use Apache Spark in Fabric</a:t>
            </a:r>
            <a:endParaRPr lang="en-IE" dirty="0"/>
          </a:p>
          <a:p>
            <a:r>
              <a:rPr lang="en-IE" dirty="0">
                <a:hlinkClick r:id="rId5"/>
              </a:rPr>
              <a:t>Microsoft Fabric exercises</a:t>
            </a:r>
            <a:endParaRPr lang="en-IE" dirty="0"/>
          </a:p>
          <a:p>
            <a:r>
              <a:rPr lang="en-GB" dirty="0">
                <a:hlinkClick r:id="rId6"/>
              </a:rPr>
              <a:t>End-to-end tutorials in Microsoft Fabric</a:t>
            </a:r>
            <a:endParaRPr lang="en-IE" dirty="0"/>
          </a:p>
          <a:p>
            <a:r>
              <a:rPr lang="en-GB" dirty="0">
                <a:hlinkClick r:id="rId7"/>
              </a:rPr>
              <a:t>Lakehouse end-to-end scenario: overview and architecture</a:t>
            </a:r>
            <a:endParaRPr lang="en-GB" dirty="0"/>
          </a:p>
          <a:p>
            <a:r>
              <a:rPr lang="en-GB" dirty="0"/>
              <a:t>YT: </a:t>
            </a:r>
            <a:r>
              <a:rPr lang="en-GB" dirty="0">
                <a:hlinkClick r:id="rId8"/>
              </a:rPr>
              <a:t>Guy in a Cube</a:t>
            </a:r>
            <a:endParaRPr lang="en-GB" dirty="0"/>
          </a:p>
          <a:p>
            <a:endParaRPr lang="en-IE" dirty="0"/>
          </a:p>
          <a:p>
            <a:endParaRPr lang="en-IE" dirty="0"/>
          </a:p>
          <a:p>
            <a:endParaRPr lang="en-IE" dirty="0"/>
          </a:p>
        </p:txBody>
      </p:sp>
    </p:spTree>
    <p:extLst>
      <p:ext uri="{BB962C8B-B14F-4D97-AF65-F5344CB8AC3E}">
        <p14:creationId xmlns:p14="http://schemas.microsoft.com/office/powerpoint/2010/main" val="3384631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021C-998F-AE88-AAB7-BAEB8C750192}"/>
              </a:ext>
            </a:extLst>
          </p:cNvPr>
          <p:cNvSpPr>
            <a:spLocks noGrp="1"/>
          </p:cNvSpPr>
          <p:nvPr>
            <p:ph type="title"/>
          </p:nvPr>
        </p:nvSpPr>
        <p:spPr/>
        <p:txBody>
          <a:bodyPr/>
          <a:lstStyle/>
          <a:p>
            <a:r>
              <a:rPr lang="en-IE" dirty="0"/>
              <a:t>Commercial Resources</a:t>
            </a:r>
          </a:p>
        </p:txBody>
      </p:sp>
      <p:sp>
        <p:nvSpPr>
          <p:cNvPr id="3" name="Content Placeholder 2">
            <a:extLst>
              <a:ext uri="{FF2B5EF4-FFF2-40B4-BE49-F238E27FC236}">
                <a16:creationId xmlns:a16="http://schemas.microsoft.com/office/drawing/2014/main" id="{C57D3B59-6936-0501-AB09-188B48972766}"/>
              </a:ext>
            </a:extLst>
          </p:cNvPr>
          <p:cNvSpPr>
            <a:spLocks noGrp="1"/>
          </p:cNvSpPr>
          <p:nvPr>
            <p:ph idx="1"/>
          </p:nvPr>
        </p:nvSpPr>
        <p:spPr/>
        <p:txBody>
          <a:bodyPr/>
          <a:lstStyle/>
          <a:p>
            <a:r>
              <a:rPr lang="en-IE" dirty="0">
                <a:hlinkClick r:id="rId2"/>
              </a:rPr>
              <a:t>Microsoft Fabric licenses</a:t>
            </a:r>
            <a:endParaRPr lang="en-IE" dirty="0"/>
          </a:p>
          <a:p>
            <a:endParaRPr lang="en-IE" dirty="0"/>
          </a:p>
        </p:txBody>
      </p:sp>
    </p:spTree>
    <p:extLst>
      <p:ext uri="{BB962C8B-B14F-4D97-AF65-F5344CB8AC3E}">
        <p14:creationId xmlns:p14="http://schemas.microsoft.com/office/powerpoint/2010/main" val="2848649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63A7C-3FAB-FA2A-E185-2AB855C94845}"/>
              </a:ext>
            </a:extLst>
          </p:cNvPr>
          <p:cNvSpPr>
            <a:spLocks noGrp="1"/>
          </p:cNvSpPr>
          <p:nvPr>
            <p:ph type="title"/>
          </p:nvPr>
        </p:nvSpPr>
        <p:spPr>
          <a:xfrm>
            <a:off x="166561" y="187100"/>
            <a:ext cx="10515600" cy="565459"/>
          </a:xfrm>
        </p:spPr>
        <p:txBody>
          <a:bodyPr>
            <a:normAutofit fontScale="90000"/>
          </a:bodyPr>
          <a:lstStyle/>
          <a:p>
            <a:r>
              <a:rPr lang="en-IE" dirty="0"/>
              <a:t>Troubleshooting</a:t>
            </a:r>
          </a:p>
        </p:txBody>
      </p:sp>
      <p:sp>
        <p:nvSpPr>
          <p:cNvPr id="3" name="Content Placeholder 2">
            <a:extLst>
              <a:ext uri="{FF2B5EF4-FFF2-40B4-BE49-F238E27FC236}">
                <a16:creationId xmlns:a16="http://schemas.microsoft.com/office/drawing/2014/main" id="{C7BE1CFC-0133-092D-ACF6-5F0AF7E55909}"/>
              </a:ext>
            </a:extLst>
          </p:cNvPr>
          <p:cNvSpPr>
            <a:spLocks noGrp="1"/>
          </p:cNvSpPr>
          <p:nvPr>
            <p:ph idx="1"/>
          </p:nvPr>
        </p:nvSpPr>
        <p:spPr>
          <a:xfrm>
            <a:off x="166561" y="967869"/>
            <a:ext cx="3886200" cy="4351338"/>
          </a:xfrm>
        </p:spPr>
        <p:txBody>
          <a:bodyPr/>
          <a:lstStyle/>
          <a:p>
            <a:r>
              <a:rPr lang="en-IE" dirty="0"/>
              <a:t>Errors can be misleading. In this case parquet file was not correct.</a:t>
            </a:r>
          </a:p>
        </p:txBody>
      </p:sp>
      <p:pic>
        <p:nvPicPr>
          <p:cNvPr id="5" name="Picture 4">
            <a:extLst>
              <a:ext uri="{FF2B5EF4-FFF2-40B4-BE49-F238E27FC236}">
                <a16:creationId xmlns:a16="http://schemas.microsoft.com/office/drawing/2014/main" id="{D3567ADB-5524-D3C4-DF3D-B2C8527F55B1}"/>
              </a:ext>
            </a:extLst>
          </p:cNvPr>
          <p:cNvPicPr>
            <a:picLocks noChangeAspect="1"/>
          </p:cNvPicPr>
          <p:nvPr/>
        </p:nvPicPr>
        <p:blipFill>
          <a:blip r:embed="rId3"/>
          <a:stretch>
            <a:fillRect/>
          </a:stretch>
        </p:blipFill>
        <p:spPr>
          <a:xfrm>
            <a:off x="5701199" y="599029"/>
            <a:ext cx="5652601" cy="1390410"/>
          </a:xfrm>
          <a:prstGeom prst="rect">
            <a:avLst/>
          </a:prstGeom>
        </p:spPr>
      </p:pic>
    </p:spTree>
    <p:extLst>
      <p:ext uri="{BB962C8B-B14F-4D97-AF65-F5344CB8AC3E}">
        <p14:creationId xmlns:p14="http://schemas.microsoft.com/office/powerpoint/2010/main" val="3644552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0599-91D8-FC02-1554-95A95D9D8C82}"/>
              </a:ext>
            </a:extLst>
          </p:cNvPr>
          <p:cNvSpPr>
            <a:spLocks noGrp="1"/>
          </p:cNvSpPr>
          <p:nvPr>
            <p:ph type="title"/>
          </p:nvPr>
        </p:nvSpPr>
        <p:spPr/>
        <p:txBody>
          <a:bodyPr/>
          <a:lstStyle/>
          <a:p>
            <a:r>
              <a:rPr lang="en-IE" dirty="0"/>
              <a:t>VS Code </a:t>
            </a:r>
          </a:p>
        </p:txBody>
      </p:sp>
      <p:sp>
        <p:nvSpPr>
          <p:cNvPr id="3" name="Content Placeholder 2">
            <a:extLst>
              <a:ext uri="{FF2B5EF4-FFF2-40B4-BE49-F238E27FC236}">
                <a16:creationId xmlns:a16="http://schemas.microsoft.com/office/drawing/2014/main" id="{1174712F-77E6-2E4D-1086-84CF75F3BBDD}"/>
              </a:ext>
            </a:extLst>
          </p:cNvPr>
          <p:cNvSpPr>
            <a:spLocks noGrp="1"/>
          </p:cNvSpPr>
          <p:nvPr>
            <p:ph idx="1"/>
          </p:nvPr>
        </p:nvSpPr>
        <p:spPr>
          <a:xfrm>
            <a:off x="838200" y="1825625"/>
            <a:ext cx="10959988" cy="4351338"/>
          </a:xfrm>
        </p:spPr>
        <p:txBody>
          <a:bodyPr/>
          <a:lstStyle/>
          <a:p>
            <a:r>
              <a:rPr lang="en-IE" dirty="0"/>
              <a:t>Parquet file viewer</a:t>
            </a:r>
          </a:p>
          <a:p>
            <a:pPr lvl="1"/>
            <a:r>
              <a:rPr lang="en-IE" dirty="0"/>
              <a:t>https://marketplace.visualstudio.com/items?itemName=dvirtz.parquet-viewer</a:t>
            </a:r>
          </a:p>
        </p:txBody>
      </p:sp>
    </p:spTree>
    <p:extLst>
      <p:ext uri="{BB962C8B-B14F-4D97-AF65-F5344CB8AC3E}">
        <p14:creationId xmlns:p14="http://schemas.microsoft.com/office/powerpoint/2010/main" val="294000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2966-A96E-8349-47BA-8C92D6AB01D8}"/>
              </a:ext>
            </a:extLst>
          </p:cNvPr>
          <p:cNvSpPr>
            <a:spLocks noGrp="1"/>
          </p:cNvSpPr>
          <p:nvPr>
            <p:ph type="title"/>
          </p:nvPr>
        </p:nvSpPr>
        <p:spPr/>
        <p:txBody>
          <a:bodyPr/>
          <a:lstStyle/>
          <a:p>
            <a:endParaRPr lang="en-IE" dirty="0"/>
          </a:p>
        </p:txBody>
      </p:sp>
      <p:sp>
        <p:nvSpPr>
          <p:cNvPr id="3" name="Content Placeholder 2">
            <a:extLst>
              <a:ext uri="{FF2B5EF4-FFF2-40B4-BE49-F238E27FC236}">
                <a16:creationId xmlns:a16="http://schemas.microsoft.com/office/drawing/2014/main" id="{52F91877-4207-D1C2-0E05-97FF55988377}"/>
              </a:ext>
            </a:extLst>
          </p:cNvPr>
          <p:cNvSpPr>
            <a:spLocks noGrp="1"/>
          </p:cNvSpPr>
          <p:nvPr>
            <p:ph idx="1"/>
          </p:nvPr>
        </p:nvSpPr>
        <p:spPr/>
        <p:txBody>
          <a:bodyPr/>
          <a:lstStyle/>
          <a:p>
            <a:endParaRPr lang="en-IE" dirty="0"/>
          </a:p>
        </p:txBody>
      </p:sp>
    </p:spTree>
    <p:extLst>
      <p:ext uri="{BB962C8B-B14F-4D97-AF65-F5344CB8AC3E}">
        <p14:creationId xmlns:p14="http://schemas.microsoft.com/office/powerpoint/2010/main" val="343820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1E6AC7F-C91E-A3C3-F9FF-B5770033356E}"/>
              </a:ext>
              <a:ext uri="{C183D7F6-B498-43B3-948B-1728B52AA6E4}">
                <adec:decorative xmlns:adec="http://schemas.microsoft.com/office/drawing/2017/decorative" val="1"/>
              </a:ext>
            </a:extLst>
          </p:cNvPr>
          <p:cNvGrpSpPr/>
          <p:nvPr/>
        </p:nvGrpSpPr>
        <p:grpSpPr>
          <a:xfrm>
            <a:off x="2956321" y="441301"/>
            <a:ext cx="6279359" cy="831489"/>
            <a:chOff x="6677754" y="383245"/>
            <a:chExt cx="6279359" cy="831489"/>
          </a:xfrm>
        </p:grpSpPr>
        <p:sp>
          <p:nvSpPr>
            <p:cNvPr id="2" name="Title 6">
              <a:extLst>
                <a:ext uri="{FF2B5EF4-FFF2-40B4-BE49-F238E27FC236}">
                  <a16:creationId xmlns:a16="http://schemas.microsoft.com/office/drawing/2014/main" id="{70D00F8E-5BAD-8848-6D19-CC742DA5D6B9}"/>
                </a:ext>
              </a:extLst>
            </p:cNvPr>
            <p:cNvSpPr txBox="1">
              <a:spLocks/>
            </p:cNvSpPr>
            <p:nvPr/>
          </p:nvSpPr>
          <p:spPr>
            <a:xfrm>
              <a:off x="7401101" y="383245"/>
              <a:ext cx="5556012"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5400" b="0" i="0" u="none" strike="noStrike" kern="0" cap="none" spc="-50" normalizeH="0" baseline="0" noProof="0" dirty="0">
                  <a:ln w="3175">
                    <a:noFill/>
                  </a:ln>
                  <a:gradFill>
                    <a:gsLst>
                      <a:gs pos="80460">
                        <a:srgbClr val="000000"/>
                      </a:gs>
                      <a:gs pos="59551">
                        <a:srgbClr val="000000"/>
                      </a:gs>
                    </a:gsLst>
                    <a:path path="circle">
                      <a:fillToRect l="100000" t="100000"/>
                    </a:path>
                  </a:gradFill>
                  <a:effectLst/>
                  <a:uLnTx/>
                  <a:uFillTx/>
                  <a:latin typeface="Segoe UI Semibold"/>
                  <a:ea typeface="+mn-ea"/>
                  <a:cs typeface="Segoe UI" pitchFamily="34" charset="0"/>
                </a:rPr>
                <a:t>Microsoft Fabric</a:t>
              </a:r>
            </a:p>
          </p:txBody>
        </p:sp>
        <p:pic>
          <p:nvPicPr>
            <p:cNvPr id="33" name="Picture 32" descr="Icon&#10;&#10;Description automatically generated">
              <a:extLst>
                <a:ext uri="{FF2B5EF4-FFF2-40B4-BE49-F238E27FC236}">
                  <a16:creationId xmlns:a16="http://schemas.microsoft.com/office/drawing/2014/main" id="{86A76844-986A-1E3C-ADC8-8C26FAEBC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754" y="491387"/>
              <a:ext cx="723347" cy="723347"/>
            </a:xfrm>
            <a:prstGeom prst="rect">
              <a:avLst/>
            </a:prstGeom>
          </p:spPr>
        </p:pic>
      </p:grpSp>
      <p:sp>
        <p:nvSpPr>
          <p:cNvPr id="49" name="Text Placeholder 3">
            <a:extLst>
              <a:ext uri="{FF2B5EF4-FFF2-40B4-BE49-F238E27FC236}">
                <a16:creationId xmlns:a16="http://schemas.microsoft.com/office/drawing/2014/main" id="{77C6A263-37AA-6593-A4CC-653863A674E7}"/>
              </a:ext>
              <a:ext uri="{C183D7F6-B498-43B3-948B-1728B52AA6E4}">
                <adec:decorative xmlns:adec="http://schemas.microsoft.com/office/drawing/2017/decorative" val="1"/>
              </a:ext>
            </a:extLst>
          </p:cNvPr>
          <p:cNvSpPr txBox="1">
            <a:spLocks/>
          </p:cNvSpPr>
          <p:nvPr/>
        </p:nvSpPr>
        <p:spPr>
          <a:xfrm>
            <a:off x="552450" y="1472731"/>
            <a:ext cx="110871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3200" b="0" i="0" u="none" strike="noStrike" kern="1200" cap="none" spc="-50" normalizeH="0" baseline="0" noProof="0" dirty="0">
                <a:ln w="3175">
                  <a:noFill/>
                </a:ln>
                <a:gradFill flip="none" rotWithShape="1">
                  <a:gsLst>
                    <a:gs pos="22472">
                      <a:srgbClr val="0078D4"/>
                    </a:gs>
                    <a:gs pos="37079">
                      <a:srgbClr val="0078D4"/>
                    </a:gs>
                  </a:gsLst>
                  <a:path path="circle">
                    <a:fillToRect l="100000" t="100000"/>
                  </a:path>
                  <a:tileRect r="-100000" b="-100000"/>
                </a:gradFill>
                <a:effectLst/>
                <a:uLnTx/>
                <a:uFillTx/>
                <a:latin typeface="Segoe UI Semibold"/>
                <a:ea typeface="+mn-ea"/>
                <a:cs typeface="Segoe UI" panose="020B0502040204020203" pitchFamily="34" charset="0"/>
              </a:rPr>
              <a:t>The data platform for the era of AI</a:t>
            </a:r>
          </a:p>
        </p:txBody>
      </p:sp>
      <p:grpSp>
        <p:nvGrpSpPr>
          <p:cNvPr id="3" name="Group 2">
            <a:extLst>
              <a:ext uri="{FF2B5EF4-FFF2-40B4-BE49-F238E27FC236}">
                <a16:creationId xmlns:a16="http://schemas.microsoft.com/office/drawing/2014/main" id="{DB9E24F8-FDB5-1665-E698-F4E7FA928F68}"/>
              </a:ext>
              <a:ext uri="{C183D7F6-B498-43B3-948B-1728B52AA6E4}">
                <adec:decorative xmlns:adec="http://schemas.microsoft.com/office/drawing/2017/decorative" val="1"/>
              </a:ext>
            </a:extLst>
          </p:cNvPr>
          <p:cNvGrpSpPr/>
          <p:nvPr/>
        </p:nvGrpSpPr>
        <p:grpSpPr>
          <a:xfrm>
            <a:off x="2376756" y="2314413"/>
            <a:ext cx="7811491" cy="3976627"/>
            <a:chOff x="4165600" y="2009586"/>
            <a:chExt cx="7988300" cy="4066636"/>
          </a:xfrm>
        </p:grpSpPr>
        <p:sp>
          <p:nvSpPr>
            <p:cNvPr id="4" name="Rounded Rectangle 48">
              <a:extLst>
                <a:ext uri="{FF2B5EF4-FFF2-40B4-BE49-F238E27FC236}">
                  <a16:creationId xmlns:a16="http://schemas.microsoft.com/office/drawing/2014/main" id="{E3FE3D96-8B8F-4D40-9257-CC705683331F}"/>
                </a:ext>
              </a:extLst>
            </p:cNvPr>
            <p:cNvSpPr/>
            <p:nvPr/>
          </p:nvSpPr>
          <p:spPr bwMode="auto">
            <a:xfrm>
              <a:off x="4165600" y="2009586"/>
              <a:ext cx="7988300" cy="406663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5" name="Rounded Rectangle 45">
              <a:extLst>
                <a:ext uri="{FF2B5EF4-FFF2-40B4-BE49-F238E27FC236}">
                  <a16:creationId xmlns:a16="http://schemas.microsoft.com/office/drawing/2014/main" id="{914A86D3-6F19-1FEB-00CF-A12CD9E54A90}"/>
                </a:ext>
              </a:extLst>
            </p:cNvPr>
            <p:cNvSpPr/>
            <p:nvPr/>
          </p:nvSpPr>
          <p:spPr>
            <a:xfrm>
              <a:off x="4322935" y="2728140"/>
              <a:ext cx="7676650" cy="3054096"/>
            </a:xfrm>
            <a:prstGeom prst="roundRect">
              <a:avLst>
                <a:gd name="adj" fmla="val 3289"/>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6" name="Rounded Rectangle 48">
              <a:extLst>
                <a:ext uri="{FF2B5EF4-FFF2-40B4-BE49-F238E27FC236}">
                  <a16:creationId xmlns:a16="http://schemas.microsoft.com/office/drawing/2014/main" id="{317E715A-0786-A436-1FAA-71F2A333479A}"/>
                </a:ext>
              </a:extLst>
            </p:cNvPr>
            <p:cNvSpPr/>
            <p:nvPr/>
          </p:nvSpPr>
          <p:spPr>
            <a:xfrm>
              <a:off x="4512153" y="3349268"/>
              <a:ext cx="7298215" cy="1961533"/>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 name="Group 6">
              <a:extLst>
                <a:ext uri="{FF2B5EF4-FFF2-40B4-BE49-F238E27FC236}">
                  <a16:creationId xmlns:a16="http://schemas.microsoft.com/office/drawing/2014/main" id="{0BB2E654-ED28-32C1-30B2-0E5E49DC4910}"/>
                </a:ext>
              </a:extLst>
            </p:cNvPr>
            <p:cNvGrpSpPr/>
            <p:nvPr/>
          </p:nvGrpSpPr>
          <p:grpSpPr>
            <a:xfrm>
              <a:off x="7633543" y="3667062"/>
              <a:ext cx="1055435" cy="1340564"/>
              <a:chOff x="5707854" y="3880948"/>
              <a:chExt cx="1055435" cy="1340564"/>
            </a:xfrm>
          </p:grpSpPr>
          <p:sp>
            <p:nvSpPr>
              <p:cNvPr id="39" name="Rounded Rectangle 45">
                <a:extLst>
                  <a:ext uri="{FF2B5EF4-FFF2-40B4-BE49-F238E27FC236}">
                    <a16:creationId xmlns:a16="http://schemas.microsoft.com/office/drawing/2014/main" id="{ACB2EAAF-20EE-BF84-9EC4-FC2214195EE3}"/>
                  </a:ext>
                </a:extLst>
              </p:cNvPr>
              <p:cNvSpPr/>
              <p:nvPr/>
            </p:nvSpPr>
            <p:spPr>
              <a:xfrm>
                <a:off x="5721491" y="4900681"/>
                <a:ext cx="1028160" cy="32083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40" name="Picture 39" descr="Logo, company name&#10;&#10;Description automatically generated">
                <a:extLst>
                  <a:ext uri="{FF2B5EF4-FFF2-40B4-BE49-F238E27FC236}">
                    <a16:creationId xmlns:a16="http://schemas.microsoft.com/office/drawing/2014/main" id="{834CA295-765D-D07F-8DF8-D0A87826EEFB}"/>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707854" y="3880948"/>
                <a:ext cx="1055435" cy="912960"/>
              </a:xfrm>
              <a:prstGeom prst="rect">
                <a:avLst/>
              </a:prstGeom>
            </p:spPr>
          </p:pic>
        </p:grpSp>
        <p:sp>
          <p:nvSpPr>
            <p:cNvPr id="8" name="TextBox 7">
              <a:extLst>
                <a:ext uri="{FF2B5EF4-FFF2-40B4-BE49-F238E27FC236}">
                  <a16:creationId xmlns:a16="http://schemas.microsoft.com/office/drawing/2014/main" id="{EA798C25-B00A-918E-B112-17550CC6B1EE}"/>
                </a:ext>
              </a:extLst>
            </p:cNvPr>
            <p:cNvSpPr txBox="1"/>
            <p:nvPr/>
          </p:nvSpPr>
          <p:spPr>
            <a:xfrm>
              <a:off x="4414760" y="5403437"/>
              <a:ext cx="7493000" cy="3147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Intelligent data foundation</a:t>
              </a:r>
            </a:p>
          </p:txBody>
        </p:sp>
        <p:sp>
          <p:nvSpPr>
            <p:cNvPr id="9" name="Rounded Rectangle 19">
              <a:extLst>
                <a:ext uri="{FF2B5EF4-FFF2-40B4-BE49-F238E27FC236}">
                  <a16:creationId xmlns:a16="http://schemas.microsoft.com/office/drawing/2014/main" id="{10CCFB71-0963-9888-50D2-FC1B08FCB348}"/>
                </a:ext>
              </a:extLst>
            </p:cNvPr>
            <p:cNvSpPr/>
            <p:nvPr/>
          </p:nvSpPr>
          <p:spPr>
            <a:xfrm>
              <a:off x="10896321" y="2283967"/>
              <a:ext cx="993987" cy="954000"/>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1" name="Rounded Rectangle 19">
              <a:extLst>
                <a:ext uri="{FF2B5EF4-FFF2-40B4-BE49-F238E27FC236}">
                  <a16:creationId xmlns:a16="http://schemas.microsoft.com/office/drawing/2014/main" id="{14DC50C9-53E5-E36A-E7A0-F794A9500138}"/>
                </a:ext>
              </a:extLst>
            </p:cNvPr>
            <p:cNvSpPr/>
            <p:nvPr/>
          </p:nvSpPr>
          <p:spPr>
            <a:xfrm>
              <a:off x="10892470" y="2901900"/>
              <a:ext cx="993987"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Reflex </a:t>
              </a:r>
            </a:p>
          </p:txBody>
        </p:sp>
        <p:pic>
          <p:nvPicPr>
            <p:cNvPr id="12" name="Picture 11" descr="Icon&#10;&#10;Description automatically generated">
              <a:extLst>
                <a:ext uri="{FF2B5EF4-FFF2-40B4-BE49-F238E27FC236}">
                  <a16:creationId xmlns:a16="http://schemas.microsoft.com/office/drawing/2014/main" id="{D0D23FBA-A652-1689-6231-6C9FF3743B9F}"/>
                </a:ext>
              </a:extLst>
            </p:cNvPr>
            <p:cNvPicPr>
              <a:picLocks noChangeAspect="1"/>
            </p:cNvPicPr>
            <p:nvPr/>
          </p:nvPicPr>
          <p:blipFill rotWithShape="1">
            <a:blip r:embed="rId5">
              <a:extLst>
                <a:ext uri="{28A0092B-C50C-407E-A947-70E740481C1C}">
                  <a14:useLocalDpi xmlns:a14="http://schemas.microsoft.com/office/drawing/2010/main" val="0"/>
                </a:ext>
              </a:extLst>
            </a:blip>
            <a:srcRect l="-7916" r="-7916"/>
            <a:stretch/>
          </p:blipFill>
          <p:spPr>
            <a:xfrm>
              <a:off x="11143745" y="2409352"/>
              <a:ext cx="483813" cy="397595"/>
            </a:xfrm>
            <a:prstGeom prst="rect">
              <a:avLst/>
            </a:prstGeom>
          </p:spPr>
        </p:pic>
        <p:sp>
          <p:nvSpPr>
            <p:cNvPr id="14" name="Rounded Rectangle 15">
              <a:extLst>
                <a:ext uri="{FF2B5EF4-FFF2-40B4-BE49-F238E27FC236}">
                  <a16:creationId xmlns:a16="http://schemas.microsoft.com/office/drawing/2014/main" id="{D7606BF5-8C52-0753-4FF6-324923737E8E}"/>
                </a:ext>
              </a:extLst>
            </p:cNvPr>
            <p:cNvSpPr/>
            <p:nvPr/>
          </p:nvSpPr>
          <p:spPr>
            <a:xfrm>
              <a:off x="4436063" y="2288758"/>
              <a:ext cx="993987"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5" name="Rounded Rectangle 14">
              <a:extLst>
                <a:ext uri="{FF2B5EF4-FFF2-40B4-BE49-F238E27FC236}">
                  <a16:creationId xmlns:a16="http://schemas.microsoft.com/office/drawing/2014/main" id="{F4DFCC9C-6390-2C9E-2227-8134320AC272}"/>
                </a:ext>
              </a:extLst>
            </p:cNvPr>
            <p:cNvSpPr/>
            <p:nvPr/>
          </p:nvSpPr>
          <p:spPr>
            <a:xfrm>
              <a:off x="4432212" y="2847767"/>
              <a:ext cx="993987"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16" name="Graphic 15">
              <a:extLst>
                <a:ext uri="{FF2B5EF4-FFF2-40B4-BE49-F238E27FC236}">
                  <a16:creationId xmlns:a16="http://schemas.microsoft.com/office/drawing/2014/main" id="{D214224B-E0FF-24F1-2369-E996BFFB268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4700278" y="2413499"/>
              <a:ext cx="430756" cy="397595"/>
            </a:xfrm>
            <a:prstGeom prst="rect">
              <a:avLst/>
            </a:prstGeom>
          </p:spPr>
        </p:pic>
        <p:sp>
          <p:nvSpPr>
            <p:cNvPr id="17" name="Rounded Rectangle 17">
              <a:extLst>
                <a:ext uri="{FF2B5EF4-FFF2-40B4-BE49-F238E27FC236}">
                  <a16:creationId xmlns:a16="http://schemas.microsoft.com/office/drawing/2014/main" id="{2BA1328A-E553-F874-3F9F-58D70C4E272B}"/>
                </a:ext>
              </a:extLst>
            </p:cNvPr>
            <p:cNvSpPr/>
            <p:nvPr/>
          </p:nvSpPr>
          <p:spPr>
            <a:xfrm>
              <a:off x="658948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18" name="Rounded Rectangle 15">
              <a:extLst>
                <a:ext uri="{FF2B5EF4-FFF2-40B4-BE49-F238E27FC236}">
                  <a16:creationId xmlns:a16="http://schemas.microsoft.com/office/drawing/2014/main" id="{24285876-96A9-0791-4F02-244B11C5E187}"/>
                </a:ext>
              </a:extLst>
            </p:cNvPr>
            <p:cNvSpPr/>
            <p:nvPr/>
          </p:nvSpPr>
          <p:spPr>
            <a:xfrm>
              <a:off x="658563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pic>
          <p:nvPicPr>
            <p:cNvPr id="19" name="Graphic 18">
              <a:extLst>
                <a:ext uri="{FF2B5EF4-FFF2-40B4-BE49-F238E27FC236}">
                  <a16:creationId xmlns:a16="http://schemas.microsoft.com/office/drawing/2014/main" id="{52371549-03E3-EA37-B040-A37ADBC55BC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6855415" y="2413499"/>
              <a:ext cx="430756" cy="397595"/>
            </a:xfrm>
            <a:prstGeom prst="rect">
              <a:avLst/>
            </a:prstGeom>
          </p:spPr>
        </p:pic>
        <p:sp>
          <p:nvSpPr>
            <p:cNvPr id="20" name="Rounded Rectangle 16">
              <a:extLst>
                <a:ext uri="{FF2B5EF4-FFF2-40B4-BE49-F238E27FC236}">
                  <a16:creationId xmlns:a16="http://schemas.microsoft.com/office/drawing/2014/main" id="{C9407CC6-025F-6B44-1B35-6121372C7CBA}"/>
                </a:ext>
              </a:extLst>
            </p:cNvPr>
            <p:cNvSpPr/>
            <p:nvPr/>
          </p:nvSpPr>
          <p:spPr>
            <a:xfrm>
              <a:off x="766619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1" name="Rounded Rectangle 17">
              <a:extLst>
                <a:ext uri="{FF2B5EF4-FFF2-40B4-BE49-F238E27FC236}">
                  <a16:creationId xmlns:a16="http://schemas.microsoft.com/office/drawing/2014/main" id="{EDC9EABA-F2F7-B2C1-01C9-6577A460A1F9}"/>
                </a:ext>
              </a:extLst>
            </p:cNvPr>
            <p:cNvSpPr/>
            <p:nvPr/>
          </p:nvSpPr>
          <p:spPr>
            <a:xfrm>
              <a:off x="766234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pic>
          <p:nvPicPr>
            <p:cNvPr id="22" name="Graphic 21">
              <a:extLst>
                <a:ext uri="{FF2B5EF4-FFF2-40B4-BE49-F238E27FC236}">
                  <a16:creationId xmlns:a16="http://schemas.microsoft.com/office/drawing/2014/main" id="{3D0E959F-BC8C-4C9D-9B49-7C2A71A6F187}"/>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7923805" y="2413499"/>
              <a:ext cx="430756" cy="397595"/>
            </a:xfrm>
            <a:prstGeom prst="rect">
              <a:avLst/>
            </a:prstGeom>
          </p:spPr>
        </p:pic>
        <p:sp>
          <p:nvSpPr>
            <p:cNvPr id="23" name="Rounded Rectangle 13">
              <a:extLst>
                <a:ext uri="{FF2B5EF4-FFF2-40B4-BE49-F238E27FC236}">
                  <a16:creationId xmlns:a16="http://schemas.microsoft.com/office/drawing/2014/main" id="{8E4DFDDF-8F82-BC3F-E0E2-3D6D85132F0E}"/>
                </a:ext>
              </a:extLst>
            </p:cNvPr>
            <p:cNvSpPr/>
            <p:nvPr/>
          </p:nvSpPr>
          <p:spPr>
            <a:xfrm>
              <a:off x="551277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24" name="Rounded Rectangle 16">
              <a:extLst>
                <a:ext uri="{FF2B5EF4-FFF2-40B4-BE49-F238E27FC236}">
                  <a16:creationId xmlns:a16="http://schemas.microsoft.com/office/drawing/2014/main" id="{1DE91C96-A068-54A1-3959-2A15E5A0800A}"/>
                </a:ext>
              </a:extLst>
            </p:cNvPr>
            <p:cNvSpPr/>
            <p:nvPr/>
          </p:nvSpPr>
          <p:spPr>
            <a:xfrm>
              <a:off x="550892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25" name="Graphic 24">
              <a:extLst>
                <a:ext uri="{FF2B5EF4-FFF2-40B4-BE49-F238E27FC236}">
                  <a16:creationId xmlns:a16="http://schemas.microsoft.com/office/drawing/2014/main" id="{47F77AE9-5DCF-5FCF-B11C-C7384EE042E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5768667" y="2413499"/>
              <a:ext cx="430756" cy="397595"/>
            </a:xfrm>
            <a:prstGeom prst="rect">
              <a:avLst/>
            </a:prstGeom>
          </p:spPr>
        </p:pic>
        <p:sp>
          <p:nvSpPr>
            <p:cNvPr id="31" name="Rounded Rectangle 20">
              <a:extLst>
                <a:ext uri="{FF2B5EF4-FFF2-40B4-BE49-F238E27FC236}">
                  <a16:creationId xmlns:a16="http://schemas.microsoft.com/office/drawing/2014/main" id="{319B6A92-D08F-1F43-CAEC-3CFBB58A3DF2}"/>
                </a:ext>
              </a:extLst>
            </p:cNvPr>
            <p:cNvSpPr/>
            <p:nvPr/>
          </p:nvSpPr>
          <p:spPr>
            <a:xfrm>
              <a:off x="874290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2" name="Rounded Rectangle 18">
              <a:extLst>
                <a:ext uri="{FF2B5EF4-FFF2-40B4-BE49-F238E27FC236}">
                  <a16:creationId xmlns:a16="http://schemas.microsoft.com/office/drawing/2014/main" id="{63494DE2-28B1-C5C1-144C-88308784929B}"/>
                </a:ext>
              </a:extLst>
            </p:cNvPr>
            <p:cNvSpPr/>
            <p:nvPr/>
          </p:nvSpPr>
          <p:spPr>
            <a:xfrm>
              <a:off x="8739051" y="2847767"/>
              <a:ext cx="993988" cy="3269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35" name="Graphic 34">
              <a:extLst>
                <a:ext uri="{FF2B5EF4-FFF2-40B4-BE49-F238E27FC236}">
                  <a16:creationId xmlns:a16="http://schemas.microsoft.com/office/drawing/2014/main" id="{223060AE-AD5C-1730-98D7-451CFDD8B1F5}"/>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992195" y="2413499"/>
              <a:ext cx="430758" cy="397595"/>
            </a:xfrm>
            <a:prstGeom prst="rect">
              <a:avLst/>
            </a:prstGeom>
          </p:spPr>
        </p:pic>
        <p:sp>
          <p:nvSpPr>
            <p:cNvPr id="36" name="Rounded Rectangle 22">
              <a:extLst>
                <a:ext uri="{FF2B5EF4-FFF2-40B4-BE49-F238E27FC236}">
                  <a16:creationId xmlns:a16="http://schemas.microsoft.com/office/drawing/2014/main" id="{47015BC9-1C07-7DBF-F8C4-CF94DC2F1DAC}"/>
                </a:ext>
              </a:extLst>
            </p:cNvPr>
            <p:cNvSpPr/>
            <p:nvPr/>
          </p:nvSpPr>
          <p:spPr>
            <a:xfrm>
              <a:off x="9819612" y="2288758"/>
              <a:ext cx="993988" cy="949209"/>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37" name="Rounded Rectangle 19">
              <a:extLst>
                <a:ext uri="{FF2B5EF4-FFF2-40B4-BE49-F238E27FC236}">
                  <a16:creationId xmlns:a16="http://schemas.microsoft.com/office/drawing/2014/main" id="{DCF12B93-86FE-CDA9-ED8E-196A1DA33831}"/>
                </a:ext>
              </a:extLst>
            </p:cNvPr>
            <p:cNvSpPr/>
            <p:nvPr/>
          </p:nvSpPr>
          <p:spPr>
            <a:xfrm>
              <a:off x="9815760" y="2914596"/>
              <a:ext cx="993988" cy="1634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38" name="Graphic 37">
              <a:extLst>
                <a:ext uri="{FF2B5EF4-FFF2-40B4-BE49-F238E27FC236}">
                  <a16:creationId xmlns:a16="http://schemas.microsoft.com/office/drawing/2014/main" id="{576F0C9F-5B11-101A-2325-90E928C7B45B}"/>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7916" r="-7916"/>
            <a:stretch/>
          </p:blipFill>
          <p:spPr>
            <a:xfrm>
              <a:off x="10075357" y="2413499"/>
              <a:ext cx="430756" cy="397595"/>
            </a:xfrm>
            <a:prstGeom prst="rect">
              <a:avLst/>
            </a:prstGeom>
          </p:spPr>
        </p:pic>
      </p:grpSp>
    </p:spTree>
    <p:extLst>
      <p:ext uri="{BB962C8B-B14F-4D97-AF65-F5344CB8AC3E}">
        <p14:creationId xmlns:p14="http://schemas.microsoft.com/office/powerpoint/2010/main" val="2796259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2B5-131A-A2DF-10CE-18C5610B9B86}"/>
              </a:ext>
            </a:extLst>
          </p:cNvPr>
          <p:cNvSpPr>
            <a:spLocks noGrp="1"/>
          </p:cNvSpPr>
          <p:nvPr>
            <p:ph type="title"/>
          </p:nvPr>
        </p:nvSpPr>
        <p:spPr>
          <a:xfrm>
            <a:off x="839788" y="365126"/>
            <a:ext cx="10515600" cy="896116"/>
          </a:xfrm>
        </p:spPr>
        <p:txBody>
          <a:bodyPr/>
          <a:lstStyle/>
          <a:p>
            <a:r>
              <a:rPr lang="en-US" dirty="0"/>
              <a:t>Transforming the Data Estate</a:t>
            </a:r>
          </a:p>
        </p:txBody>
      </p:sp>
      <p:sp>
        <p:nvSpPr>
          <p:cNvPr id="3" name="Text Placeholder 2">
            <a:extLst>
              <a:ext uri="{FF2B5EF4-FFF2-40B4-BE49-F238E27FC236}">
                <a16:creationId xmlns:a16="http://schemas.microsoft.com/office/drawing/2014/main" id="{AF2F2D5E-6DFF-7044-46DC-3E02650D5AE8}"/>
              </a:ext>
            </a:extLst>
          </p:cNvPr>
          <p:cNvSpPr>
            <a:spLocks noGrp="1"/>
          </p:cNvSpPr>
          <p:nvPr>
            <p:ph type="body" idx="1"/>
          </p:nvPr>
        </p:nvSpPr>
        <p:spPr/>
        <p:txBody>
          <a:bodyPr/>
          <a:lstStyle/>
          <a:p>
            <a:r>
              <a:rPr lang="en-US" dirty="0"/>
              <a:t>Current Synapse PaaS</a:t>
            </a:r>
          </a:p>
        </p:txBody>
      </p:sp>
      <p:sp>
        <p:nvSpPr>
          <p:cNvPr id="4" name="Content Placeholder 3">
            <a:extLst>
              <a:ext uri="{FF2B5EF4-FFF2-40B4-BE49-F238E27FC236}">
                <a16:creationId xmlns:a16="http://schemas.microsoft.com/office/drawing/2014/main" id="{5C2F6D67-B9EC-DDF5-A23C-B63DDC9EBB9D}"/>
              </a:ext>
            </a:extLst>
          </p:cNvPr>
          <p:cNvSpPr>
            <a:spLocks noGrp="1"/>
          </p:cNvSpPr>
          <p:nvPr>
            <p:ph sz="half" idx="2"/>
          </p:nvPr>
        </p:nvSpPr>
        <p:spPr/>
        <p:txBody>
          <a:bodyPr>
            <a:normAutofit lnSpcReduction="10000"/>
          </a:bodyPr>
          <a:lstStyle/>
          <a:p>
            <a:r>
              <a:rPr lang="en-US"/>
              <a:t>Upfront provisioning and configuration</a:t>
            </a:r>
          </a:p>
          <a:p>
            <a:r>
              <a:rPr lang="en-US"/>
              <a:t>Limitations with Synapse Workspaces</a:t>
            </a:r>
          </a:p>
          <a:p>
            <a:r>
              <a:rPr lang="en-US"/>
              <a:t>Scalability issues </a:t>
            </a:r>
          </a:p>
          <a:p>
            <a:r>
              <a:rPr lang="en-US"/>
              <a:t>Data Duplication</a:t>
            </a:r>
          </a:p>
          <a:p>
            <a:r>
              <a:rPr lang="en-US"/>
              <a:t>IT bottleneck, latency</a:t>
            </a:r>
          </a:p>
          <a:p>
            <a:r>
              <a:rPr lang="en-US"/>
              <a:t>Data Sharing not robust</a:t>
            </a:r>
          </a:p>
          <a:p>
            <a:endParaRPr lang="en-US"/>
          </a:p>
          <a:p>
            <a:endParaRPr lang="en-US"/>
          </a:p>
          <a:p>
            <a:endParaRPr lang="en-US"/>
          </a:p>
        </p:txBody>
      </p:sp>
      <p:sp>
        <p:nvSpPr>
          <p:cNvPr id="5" name="Text Placeholder 4">
            <a:extLst>
              <a:ext uri="{FF2B5EF4-FFF2-40B4-BE49-F238E27FC236}">
                <a16:creationId xmlns:a16="http://schemas.microsoft.com/office/drawing/2014/main" id="{E9667C29-4A54-0DE8-84FB-5EDA73FAD34B}"/>
              </a:ext>
            </a:extLst>
          </p:cNvPr>
          <p:cNvSpPr>
            <a:spLocks noGrp="1"/>
          </p:cNvSpPr>
          <p:nvPr>
            <p:ph type="body" sz="quarter" idx="3"/>
          </p:nvPr>
        </p:nvSpPr>
        <p:spPr/>
        <p:txBody>
          <a:bodyPr/>
          <a:lstStyle/>
          <a:p>
            <a:r>
              <a:rPr lang="en-US" dirty="0"/>
              <a:t>Future Trident SaaS</a:t>
            </a:r>
          </a:p>
        </p:txBody>
      </p:sp>
      <p:sp>
        <p:nvSpPr>
          <p:cNvPr id="6" name="Content Placeholder 5">
            <a:extLst>
              <a:ext uri="{FF2B5EF4-FFF2-40B4-BE49-F238E27FC236}">
                <a16:creationId xmlns:a16="http://schemas.microsoft.com/office/drawing/2014/main" id="{1B959317-1B9D-4134-7937-EF19B3877323}"/>
              </a:ext>
            </a:extLst>
          </p:cNvPr>
          <p:cNvSpPr>
            <a:spLocks noGrp="1"/>
          </p:cNvSpPr>
          <p:nvPr>
            <p:ph sz="quarter" idx="4"/>
          </p:nvPr>
        </p:nvSpPr>
        <p:spPr/>
        <p:txBody>
          <a:bodyPr>
            <a:normAutofit lnSpcReduction="10000"/>
          </a:bodyPr>
          <a:lstStyle/>
          <a:p>
            <a:r>
              <a:rPr lang="en-US" dirty="0"/>
              <a:t>Fully managed SaaS platform</a:t>
            </a:r>
          </a:p>
          <a:p>
            <a:r>
              <a:rPr lang="en-US" dirty="0"/>
              <a:t>Enterprise capabilities are pre-provisioned as part of the tenant</a:t>
            </a:r>
          </a:p>
          <a:p>
            <a:r>
              <a:rPr lang="en-US" dirty="0"/>
              <a:t>Built in governance</a:t>
            </a:r>
          </a:p>
          <a:p>
            <a:r>
              <a:rPr lang="en-US" dirty="0"/>
              <a:t>Flexible workspaces that support data product sharing</a:t>
            </a:r>
          </a:p>
          <a:p>
            <a:r>
              <a:rPr lang="en-US" dirty="0"/>
              <a:t>Full separation of storage and compute</a:t>
            </a:r>
          </a:p>
        </p:txBody>
      </p:sp>
    </p:spTree>
    <p:extLst>
      <p:ext uri="{BB962C8B-B14F-4D97-AF65-F5344CB8AC3E}">
        <p14:creationId xmlns:p14="http://schemas.microsoft.com/office/powerpoint/2010/main" val="2797960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751312-1AF1-BE83-A7EF-FE39E31A1C83}"/>
              </a:ext>
            </a:extLst>
          </p:cNvPr>
          <p:cNvSpPr>
            <a:spLocks noGrp="1"/>
          </p:cNvSpPr>
          <p:nvPr>
            <p:ph type="title"/>
          </p:nvPr>
        </p:nvSpPr>
        <p:spPr/>
        <p:txBody>
          <a:bodyPr/>
          <a:lstStyle/>
          <a:p>
            <a:r>
              <a:rPr lang="en-IE" dirty="0"/>
              <a:t>Things To come</a:t>
            </a:r>
          </a:p>
        </p:txBody>
      </p:sp>
      <p:sp>
        <p:nvSpPr>
          <p:cNvPr id="5" name="Content Placeholder 4">
            <a:extLst>
              <a:ext uri="{FF2B5EF4-FFF2-40B4-BE49-F238E27FC236}">
                <a16:creationId xmlns:a16="http://schemas.microsoft.com/office/drawing/2014/main" id="{BA980482-805C-AF2B-54AB-F9EA7B86BF51}"/>
              </a:ext>
            </a:extLst>
          </p:cNvPr>
          <p:cNvSpPr>
            <a:spLocks noGrp="1"/>
          </p:cNvSpPr>
          <p:nvPr>
            <p:ph idx="1"/>
          </p:nvPr>
        </p:nvSpPr>
        <p:spPr/>
        <p:txBody>
          <a:bodyPr/>
          <a:lstStyle/>
          <a:p>
            <a:r>
              <a:rPr lang="en-IE" dirty="0"/>
              <a:t>Inclusion of copilot across all Fabric elements</a:t>
            </a:r>
          </a:p>
        </p:txBody>
      </p:sp>
    </p:spTree>
    <p:extLst>
      <p:ext uri="{BB962C8B-B14F-4D97-AF65-F5344CB8AC3E}">
        <p14:creationId xmlns:p14="http://schemas.microsoft.com/office/powerpoint/2010/main" val="3933765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613C0-B8A2-FC23-83BA-2A16E027BE40}"/>
              </a:ext>
            </a:extLst>
          </p:cNvPr>
          <p:cNvSpPr>
            <a:spLocks noGrp="1"/>
          </p:cNvSpPr>
          <p:nvPr>
            <p:ph type="title"/>
          </p:nvPr>
        </p:nvSpPr>
        <p:spPr>
          <a:xfrm>
            <a:off x="253990" y="4206896"/>
            <a:ext cx="5150429" cy="2452687"/>
          </a:xfrm>
        </p:spPr>
        <p:txBody>
          <a:bodyPr anchor="b">
            <a:normAutofit/>
          </a:bodyPr>
          <a:lstStyle/>
          <a:p>
            <a:r>
              <a:rPr lang="en-IE" sz="3600" b="1" dirty="0"/>
              <a:t>One Lake – </a:t>
            </a:r>
            <a:br>
              <a:rPr lang="en-IE" sz="3600" b="1" dirty="0"/>
            </a:br>
            <a:r>
              <a:rPr lang="en-IE" sz="3600" b="1" dirty="0"/>
              <a:t>OneDrive for all your data</a:t>
            </a:r>
          </a:p>
        </p:txBody>
      </p:sp>
      <p:pic>
        <p:nvPicPr>
          <p:cNvPr id="5" name="Picture 4">
            <a:extLst>
              <a:ext uri="{FF2B5EF4-FFF2-40B4-BE49-F238E27FC236}">
                <a16:creationId xmlns:a16="http://schemas.microsoft.com/office/drawing/2014/main" id="{0334F237-9C8E-729C-09F0-EBB5A1CC0223}"/>
              </a:ext>
            </a:extLst>
          </p:cNvPr>
          <p:cNvPicPr>
            <a:picLocks noChangeAspect="1"/>
          </p:cNvPicPr>
          <p:nvPr/>
        </p:nvPicPr>
        <p:blipFill rotWithShape="1">
          <a:blip r:embed="rId3"/>
          <a:srcRect t="9812" b="197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pic>
        <p:nvPicPr>
          <p:cNvPr id="19" name="Content Placeholder 18">
            <a:extLst>
              <a:ext uri="{FF2B5EF4-FFF2-40B4-BE49-F238E27FC236}">
                <a16:creationId xmlns:a16="http://schemas.microsoft.com/office/drawing/2014/main" id="{7703B180-4BE6-C13C-3A56-048537FB74FA}"/>
              </a:ext>
            </a:extLst>
          </p:cNvPr>
          <p:cNvPicPr>
            <a:picLocks noGrp="1" noChangeAspect="1"/>
          </p:cNvPicPr>
          <p:nvPr>
            <p:ph idx="1"/>
          </p:nvPr>
        </p:nvPicPr>
        <p:blipFill>
          <a:blip r:embed="rId4"/>
          <a:stretch>
            <a:fillRect/>
          </a:stretch>
        </p:blipFill>
        <p:spPr>
          <a:xfrm>
            <a:off x="6889480" y="3991874"/>
            <a:ext cx="4986873" cy="2667709"/>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4239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1_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2795</Words>
  <Application>Microsoft Office PowerPoint</Application>
  <PresentationFormat>Widescreen</PresentationFormat>
  <Paragraphs>431</Paragraphs>
  <Slides>58</Slides>
  <Notes>38</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58</vt:i4>
      </vt:variant>
    </vt:vector>
  </HeadingPairs>
  <TitlesOfParts>
    <vt:vector size="71" baseType="lpstr">
      <vt:lpstr>Arial</vt:lpstr>
      <vt:lpstr>Calibri</vt:lpstr>
      <vt:lpstr>Calibri Light</vt:lpstr>
      <vt:lpstr>Consolas</vt:lpstr>
      <vt:lpstr>Segoe UI</vt:lpstr>
      <vt:lpstr>Segoe UI Semibold</vt:lpstr>
      <vt:lpstr>Wingdings</vt:lpstr>
      <vt:lpstr>YouTube Sans</vt:lpstr>
      <vt:lpstr>Office Theme</vt:lpstr>
      <vt:lpstr>PowerPlatform_Toolkit_Blue</vt:lpstr>
      <vt:lpstr>Microsoft Build 16:9 Template Light</vt:lpstr>
      <vt:lpstr>1_TCL-WC Template | White</vt:lpstr>
      <vt:lpstr>1_Office Theme</vt:lpstr>
      <vt:lpstr>Microsoft Fabric</vt:lpstr>
      <vt:lpstr>Ze Plan</vt:lpstr>
      <vt:lpstr>Why Fabric?</vt:lpstr>
      <vt:lpstr>Key Value prop</vt:lpstr>
      <vt:lpstr>Enterprise business intelligence </vt:lpstr>
      <vt:lpstr>PowerPoint Presentation</vt:lpstr>
      <vt:lpstr>Transforming the Data Estate</vt:lpstr>
      <vt:lpstr>Things To come</vt:lpstr>
      <vt:lpstr>One Lake –  OneDrive for all your data</vt:lpstr>
      <vt:lpstr>One Lake</vt:lpstr>
      <vt:lpstr>OneLake for all data 2 “The OneDrive for data”</vt:lpstr>
      <vt:lpstr>A single unified SaaS data lake “No silos”</vt:lpstr>
      <vt:lpstr>Integration capabilities</vt:lpstr>
      <vt:lpstr>PowerPoint Presentation</vt:lpstr>
      <vt:lpstr>Everyone is welcome </vt:lpstr>
      <vt:lpstr>Fabric Tenant creation</vt:lpstr>
      <vt:lpstr>Prerequisites</vt:lpstr>
      <vt:lpstr>Deployment strategies</vt:lpstr>
      <vt:lpstr>MSFT Internal</vt:lpstr>
      <vt:lpstr>Existing tenant Preview</vt:lpstr>
      <vt:lpstr>New tenant</vt:lpstr>
      <vt:lpstr>M365 tenant location</vt:lpstr>
      <vt:lpstr>PBI Capacity Settings</vt:lpstr>
      <vt:lpstr>Create Fabric on Azure Portal</vt:lpstr>
      <vt:lpstr>Choose Capacity (preview! June’23)</vt:lpstr>
      <vt:lpstr>Capacity can be paused!</vt:lpstr>
      <vt:lpstr>PowerBI Admin page</vt:lpstr>
      <vt:lpstr>Spark Settings</vt:lpstr>
      <vt:lpstr>Org Access to Fabric</vt:lpstr>
      <vt:lpstr>After install</vt:lpstr>
      <vt:lpstr>Create Lakehouse</vt:lpstr>
      <vt:lpstr>SQL Endpoint</vt:lpstr>
      <vt:lpstr>SQL Endpoint</vt:lpstr>
      <vt:lpstr>Alternatively</vt:lpstr>
      <vt:lpstr>SSMS Connectivity</vt:lpstr>
      <vt:lpstr>Azure Data Studio</vt:lpstr>
      <vt:lpstr>Domains</vt:lpstr>
      <vt:lpstr>Capacity Utilisation</vt:lpstr>
      <vt:lpstr>Get capacity Id</vt:lpstr>
      <vt:lpstr>Install and configure Capacity Metric App</vt:lpstr>
      <vt:lpstr>Setup credentials</vt:lpstr>
      <vt:lpstr>PowerPoint Presentation</vt:lpstr>
      <vt:lpstr>VM Setup</vt:lpstr>
      <vt:lpstr>Little Demo</vt:lpstr>
      <vt:lpstr>Take .csv file</vt:lpstr>
      <vt:lpstr>Load to tables</vt:lpstr>
      <vt:lpstr>Query it with pyspark</vt:lpstr>
      <vt:lpstr>Query it with SQL</vt:lpstr>
      <vt:lpstr>Quickly Visualise results </vt:lpstr>
      <vt:lpstr>Data files used</vt:lpstr>
      <vt:lpstr>Parquet file</vt:lpstr>
      <vt:lpstr>Dataset restrictions</vt:lpstr>
      <vt:lpstr>Other materials</vt:lpstr>
      <vt:lpstr>Learning Resources</vt:lpstr>
      <vt:lpstr>Commercial Resources</vt:lpstr>
      <vt:lpstr>Troubleshooting</vt:lpstr>
      <vt:lpstr>VS Code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Fabric</dc:title>
  <dc:creator>Peter Perov</dc:creator>
  <cp:lastModifiedBy>Peter Perov</cp:lastModifiedBy>
  <cp:revision>274</cp:revision>
  <dcterms:created xsi:type="dcterms:W3CDTF">2023-06-14T09:49:31Z</dcterms:created>
  <dcterms:modified xsi:type="dcterms:W3CDTF">2023-06-28T12:15:00Z</dcterms:modified>
</cp:coreProperties>
</file>